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0" r:id="rId2"/>
    <p:sldId id="261" r:id="rId3"/>
    <p:sldId id="328" r:id="rId4"/>
    <p:sldId id="356" r:id="rId5"/>
    <p:sldId id="360" r:id="rId6"/>
    <p:sldId id="354" r:id="rId7"/>
    <p:sldId id="355" r:id="rId8"/>
    <p:sldId id="278" r:id="rId9"/>
    <p:sldId id="280" r:id="rId10"/>
    <p:sldId id="329" r:id="rId11"/>
    <p:sldId id="298" r:id="rId12"/>
    <p:sldId id="271" r:id="rId13"/>
    <p:sldId id="256" r:id="rId14"/>
    <p:sldId id="365" r:id="rId15"/>
    <p:sldId id="367" r:id="rId16"/>
    <p:sldId id="372" r:id="rId17"/>
    <p:sldId id="376" r:id="rId18"/>
    <p:sldId id="378" r:id="rId19"/>
    <p:sldId id="377" r:id="rId20"/>
    <p:sldId id="301" r:id="rId21"/>
    <p:sldId id="330" r:id="rId22"/>
    <p:sldId id="305" r:id="rId23"/>
    <p:sldId id="307" r:id="rId24"/>
    <p:sldId id="331" r:id="rId25"/>
    <p:sldId id="334" r:id="rId26"/>
    <p:sldId id="336" r:id="rId27"/>
    <p:sldId id="337" r:id="rId28"/>
    <p:sldId id="339" r:id="rId29"/>
    <p:sldId id="29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37A7B6B-CDC1-4E44-B31E-50C766D6D46C}" type="datetimeFigureOut">
              <a:rPr lang="en-US" smtClean="0"/>
              <a:pPr/>
              <a:t>24-Feb-23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13673EA-D44F-40A2-9D3C-510383A48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7A7B6B-CDC1-4E44-B31E-50C766D6D46C}" type="datetimeFigureOut">
              <a:rPr lang="en-US" smtClean="0"/>
              <a:pPr/>
              <a:t>24-Feb-23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13673EA-D44F-40A2-9D3C-510383A48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37A7B6B-CDC1-4E44-B31E-50C766D6D46C}" type="datetimeFigureOut">
              <a:rPr lang="en-US" smtClean="0"/>
              <a:pPr/>
              <a:t>24-Feb-23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13673EA-D44F-40A2-9D3C-510383A481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7A7B6B-CDC1-4E44-B31E-50C766D6D46C}" type="datetimeFigureOut">
              <a:rPr lang="en-US" smtClean="0"/>
              <a:pPr/>
              <a:t>24-Feb-23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13673EA-D44F-40A2-9D3C-510383A48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37A7B6B-CDC1-4E44-B31E-50C766D6D46C}" type="datetimeFigureOut">
              <a:rPr lang="en-US" smtClean="0"/>
              <a:pPr/>
              <a:t>24-Feb-23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13673EA-D44F-40A2-9D3C-510383A48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7A7B6B-CDC1-4E44-B31E-50C766D6D46C}" type="datetimeFigureOut">
              <a:rPr lang="en-US" smtClean="0"/>
              <a:pPr/>
              <a:t>24-Feb-23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13673EA-D44F-40A2-9D3C-510383A48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37A7B6B-CDC1-4E44-B31E-50C766D6D46C}" type="datetimeFigureOut">
              <a:rPr lang="en-US" smtClean="0"/>
              <a:pPr/>
              <a:t>24-Feb-23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13673EA-D44F-40A2-9D3C-510383A48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37A7B6B-CDC1-4E44-B31E-50C766D6D46C}" type="datetimeFigureOut">
              <a:rPr lang="en-US" smtClean="0"/>
              <a:pPr/>
              <a:t>24-Feb-23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13673EA-D44F-40A2-9D3C-510383A48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37A7B6B-CDC1-4E44-B31E-50C766D6D46C}" type="datetimeFigureOut">
              <a:rPr lang="en-US" smtClean="0"/>
              <a:pPr/>
              <a:t>24-Feb-23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13673EA-D44F-40A2-9D3C-510383A48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7A7B6B-CDC1-4E44-B31E-50C766D6D46C}" type="datetimeFigureOut">
              <a:rPr lang="en-US" smtClean="0"/>
              <a:pPr/>
              <a:t>24-Feb-23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13673EA-D44F-40A2-9D3C-510383A481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37A7B6B-CDC1-4E44-B31E-50C766D6D46C}" type="datetimeFigureOut">
              <a:rPr lang="en-US" smtClean="0"/>
              <a:pPr/>
              <a:t>24-Feb-23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13673EA-D44F-40A2-9D3C-510383A4817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37A7B6B-CDC1-4E44-B31E-50C766D6D46C}" type="datetimeFigureOut">
              <a:rPr lang="en-US" smtClean="0"/>
              <a:pPr/>
              <a:t>24-Feb-23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13673EA-D44F-40A2-9D3C-510383A48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brandservices.amazon.com/projectzero" TargetMode="External"/><Relationship Id="rId2" Type="http://schemas.openxmlformats.org/officeDocument/2006/relationships/hyperlink" Target="https://brandservices.amazon.com/brandregistry" TargetMode="External"/><Relationship Id="rId1" Type="http://schemas.openxmlformats.org/officeDocument/2006/relationships/slideLayout" Target="../slideLayouts/slideLayout2.xml"/><Relationship Id="rId4" Type="http://schemas.openxmlformats.org/officeDocument/2006/relationships/hyperlink" Target="https://brandservices.amazon.com/counterfeitcrimesuni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ncoproip.com/case-studies/how-mondelez-international-puts-consumer-trust-at-the-heart-of-brand-protection/" TargetMode="External"/><Relationship Id="rId2" Type="http://schemas.openxmlformats.org/officeDocument/2006/relationships/hyperlink" Target="https://www.incoproip.com/case-studies/brother-places-its-customers-first-with-brand-protect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1447800"/>
          </a:xfrm>
        </p:spPr>
        <p:txBody>
          <a:bodyPr>
            <a:normAutofit fontScale="90000"/>
          </a:bodyPr>
          <a:lstStyle/>
          <a:p>
            <a:pPr algn="ctr"/>
            <a:r>
              <a:rPr lang="en-US" sz="4800" dirty="0" smtClean="0">
                <a:solidFill>
                  <a:srgbClr val="0070C0"/>
                </a:solidFill>
              </a:rPr>
              <a:t>Anti-counterfeiting and Brand Protection</a:t>
            </a:r>
            <a:endParaRPr lang="en-US" dirty="0"/>
          </a:p>
        </p:txBody>
      </p:sp>
      <p:pic>
        <p:nvPicPr>
          <p:cNvPr id="15362" name="Picture 2" descr="Fake formulations: How pharma is fighting counterfeit drugs - EPM Magazine"/>
          <p:cNvPicPr>
            <a:picLocks noChangeAspect="1" noChangeArrowheads="1"/>
          </p:cNvPicPr>
          <p:nvPr/>
        </p:nvPicPr>
        <p:blipFill>
          <a:blip r:embed="rId2" cstate="print"/>
          <a:srcRect/>
          <a:stretch>
            <a:fillRect/>
          </a:stretch>
        </p:blipFill>
        <p:spPr bwMode="auto">
          <a:xfrm>
            <a:off x="152400" y="1524000"/>
            <a:ext cx="8077200" cy="4953000"/>
          </a:xfrm>
          <a:prstGeom prst="rect">
            <a:avLst/>
          </a:prstGeom>
          <a:noFill/>
        </p:spPr>
      </p:pic>
      <p:sp>
        <p:nvSpPr>
          <p:cNvPr id="6" name="Rectangle 5"/>
          <p:cNvSpPr/>
          <p:nvPr/>
        </p:nvSpPr>
        <p:spPr>
          <a:xfrm rot="10800000" flipV="1">
            <a:off x="304800" y="6553198"/>
            <a:ext cx="7696200" cy="246221"/>
          </a:xfrm>
          <a:prstGeom prst="rect">
            <a:avLst/>
          </a:prstGeom>
        </p:spPr>
        <p:txBody>
          <a:bodyPr wrap="square">
            <a:spAutoFit/>
          </a:bodyPr>
          <a:lstStyle/>
          <a:p>
            <a:r>
              <a:rPr lang="en-US" sz="1000" dirty="0" err="1" smtClean="0">
                <a:latin typeface="Arial" pitchFamily="34" charset="0"/>
                <a:cs typeface="Arial" pitchFamily="34" charset="0"/>
              </a:rPr>
              <a:t>Pic</a:t>
            </a:r>
            <a:r>
              <a:rPr lang="en-US" sz="1000" dirty="0" smtClean="0">
                <a:latin typeface="Arial" pitchFamily="34" charset="0"/>
                <a:cs typeface="Arial" pitchFamily="34" charset="0"/>
              </a:rPr>
              <a:t> source / credit  - https://snapdragon-ip.com/world-anti-counterfeiting-day-2018-five-reasons-not-to-buy-counterfeits/</a:t>
            </a:r>
            <a:endParaRPr lang="en-US" sz="10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10 brands and their duplicates | IndiaTV News | Who-cares News – India TV"/>
          <p:cNvPicPr>
            <a:picLocks noChangeAspect="1" noChangeArrowheads="1"/>
          </p:cNvPicPr>
          <p:nvPr/>
        </p:nvPicPr>
        <p:blipFill>
          <a:blip r:embed="rId2" cstate="print"/>
          <a:srcRect/>
          <a:stretch>
            <a:fillRect/>
          </a:stretch>
        </p:blipFill>
        <p:spPr bwMode="auto">
          <a:xfrm>
            <a:off x="0" y="0"/>
            <a:ext cx="8153400"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fontScale="92500" lnSpcReduction="10000"/>
          </a:bodyPr>
          <a:lstStyle/>
          <a:p>
            <a:pPr>
              <a:buNone/>
            </a:pPr>
            <a:r>
              <a:rPr lang="en-US" sz="2800" b="1" u="sng" dirty="0" smtClean="0">
                <a:latin typeface="Arial" pitchFamily="34" charset="0"/>
                <a:cs typeface="Arial" pitchFamily="34" charset="0"/>
              </a:rPr>
              <a:t>Threats </a:t>
            </a:r>
          </a:p>
          <a:p>
            <a:pPr>
              <a:buFont typeface="Wingdings" pitchFamily="2" charset="2"/>
              <a:buChar char="Ø"/>
            </a:pPr>
            <a:r>
              <a:rPr lang="en-US" sz="1900" dirty="0" smtClean="0">
                <a:latin typeface="Arial" pitchFamily="34" charset="0"/>
                <a:cs typeface="Arial" pitchFamily="34" charset="0"/>
              </a:rPr>
              <a:t>Organized crimes, drug trafficking, terrorisms </a:t>
            </a:r>
          </a:p>
          <a:p>
            <a:pPr>
              <a:buFont typeface="Wingdings" pitchFamily="2" charset="2"/>
              <a:buChar char="Ø"/>
            </a:pPr>
            <a:r>
              <a:rPr lang="en-US" sz="1900" dirty="0" smtClean="0">
                <a:latin typeface="Arial" pitchFamily="34" charset="0"/>
                <a:cs typeface="Arial" pitchFamily="34" charset="0"/>
              </a:rPr>
              <a:t>do not pay taxes; </a:t>
            </a:r>
          </a:p>
          <a:p>
            <a:pPr>
              <a:buFont typeface="Wingdings" pitchFamily="2" charset="2"/>
              <a:buChar char="Ø"/>
            </a:pPr>
            <a:r>
              <a:rPr lang="en-US" sz="1900" dirty="0" smtClean="0">
                <a:latin typeface="Arial" pitchFamily="34" charset="0"/>
                <a:cs typeface="Arial" pitchFamily="34" charset="0"/>
              </a:rPr>
              <a:t>employ child labor; </a:t>
            </a:r>
          </a:p>
          <a:p>
            <a:pPr>
              <a:buFont typeface="Wingdings" pitchFamily="2" charset="2"/>
              <a:buChar char="Ø"/>
            </a:pPr>
            <a:r>
              <a:rPr lang="en-US" sz="1900" dirty="0" smtClean="0">
                <a:latin typeface="Arial" pitchFamily="34" charset="0"/>
                <a:cs typeface="Arial" pitchFamily="34" charset="0"/>
              </a:rPr>
              <a:t>steal your identity. </a:t>
            </a:r>
          </a:p>
          <a:p>
            <a:pPr>
              <a:buFont typeface="Wingdings" pitchFamily="2" charset="2"/>
              <a:buChar char="Ø"/>
            </a:pPr>
            <a:r>
              <a:rPr lang="en-US" sz="1900" dirty="0" smtClean="0"/>
              <a:t>health and safety of consumers</a:t>
            </a:r>
          </a:p>
          <a:p>
            <a:pPr>
              <a:buFont typeface="Wingdings" pitchFamily="2" charset="2"/>
              <a:buChar char="Ø"/>
            </a:pPr>
            <a:r>
              <a:rPr lang="en-US" sz="1900" dirty="0" smtClean="0"/>
              <a:t>hurt innovative businesses</a:t>
            </a:r>
            <a:endParaRPr lang="en-US" sz="1900" b="1" dirty="0" smtClean="0"/>
          </a:p>
          <a:p>
            <a:pPr>
              <a:buFont typeface="Wingdings" pitchFamily="2" charset="2"/>
              <a:buChar char="Ø"/>
            </a:pPr>
            <a:r>
              <a:rPr lang="en-US" sz="1900" dirty="0" smtClean="0"/>
              <a:t>smaller companies may be out of business</a:t>
            </a:r>
            <a:endParaRPr lang="en-US" sz="1900" dirty="0" smtClean="0">
              <a:latin typeface="Arial" pitchFamily="34" charset="0"/>
              <a:cs typeface="Arial" pitchFamily="34" charset="0"/>
            </a:endParaRPr>
          </a:p>
          <a:p>
            <a:pPr>
              <a:buFont typeface="Wingdings" pitchFamily="2" charset="2"/>
              <a:buChar char="Ø"/>
            </a:pPr>
            <a:r>
              <a:rPr lang="en-US" sz="1900" dirty="0" smtClean="0">
                <a:latin typeface="Arial" pitchFamily="34" charset="0"/>
                <a:cs typeface="Arial" pitchFamily="34" charset="0"/>
              </a:rPr>
              <a:t>more than 4 million jobs are lost due to counterfeit industry</a:t>
            </a:r>
          </a:p>
          <a:p>
            <a:pPr>
              <a:buFont typeface="Wingdings" pitchFamily="2" charset="2"/>
              <a:buChar char="Ø"/>
            </a:pPr>
            <a:endParaRPr lang="en-US" sz="2000" b="1" u="sng" dirty="0" smtClean="0">
              <a:latin typeface="Arial" pitchFamily="34" charset="0"/>
              <a:cs typeface="Arial" pitchFamily="34" charset="0"/>
            </a:endParaRPr>
          </a:p>
          <a:p>
            <a:pPr>
              <a:buNone/>
            </a:pPr>
            <a:r>
              <a:rPr lang="en-US" sz="2800" b="1" u="sng" dirty="0" smtClean="0">
                <a:latin typeface="Arial" pitchFamily="34" charset="0"/>
                <a:cs typeface="Arial" pitchFamily="34" charset="0"/>
              </a:rPr>
              <a:t>Growth factors </a:t>
            </a:r>
          </a:p>
          <a:p>
            <a:pPr>
              <a:buFont typeface="Wingdings" pitchFamily="2" charset="2"/>
              <a:buChar char="Ø"/>
            </a:pPr>
            <a:r>
              <a:rPr lang="en-US" sz="1900" dirty="0" smtClean="0">
                <a:latin typeface="Arial" pitchFamily="34" charset="0"/>
                <a:cs typeface="Arial" pitchFamily="34" charset="0"/>
              </a:rPr>
              <a:t>e-commerce centric world</a:t>
            </a:r>
          </a:p>
          <a:p>
            <a:pPr>
              <a:buFont typeface="Wingdings" pitchFamily="2" charset="2"/>
              <a:buChar char="Ø"/>
            </a:pPr>
            <a:r>
              <a:rPr lang="en-US" sz="1900" dirty="0" smtClean="0">
                <a:latin typeface="Arial" pitchFamily="34" charset="0"/>
                <a:cs typeface="Arial" pitchFamily="34" charset="0"/>
              </a:rPr>
              <a:t>free trade agreements</a:t>
            </a:r>
          </a:p>
          <a:p>
            <a:pPr>
              <a:buFont typeface="Wingdings" pitchFamily="2" charset="2"/>
              <a:buChar char="Ø"/>
            </a:pPr>
            <a:r>
              <a:rPr lang="en-US" sz="1900" dirty="0" smtClean="0">
                <a:latin typeface="Arial" pitchFamily="34" charset="0"/>
                <a:cs typeface="Arial" pitchFamily="34" charset="0"/>
              </a:rPr>
              <a:t>highly profitable</a:t>
            </a:r>
          </a:p>
          <a:p>
            <a:pPr>
              <a:buFont typeface="Wingdings" pitchFamily="2" charset="2"/>
              <a:buChar char="Ø"/>
            </a:pPr>
            <a:r>
              <a:rPr lang="en-US" sz="1900" dirty="0" smtClean="0">
                <a:latin typeface="Arial" pitchFamily="34" charset="0"/>
                <a:cs typeface="Arial" pitchFamily="34" charset="0"/>
              </a:rPr>
              <a:t>Consumers attitude towards luxury goods no matter what</a:t>
            </a:r>
          </a:p>
          <a:p>
            <a:pPr>
              <a:buFont typeface="Wingdings" pitchFamily="2" charset="2"/>
              <a:buChar char="Ø"/>
            </a:pPr>
            <a:r>
              <a:rPr lang="en-US" sz="1900" dirty="0" smtClean="0">
                <a:latin typeface="Arial" pitchFamily="34" charset="0"/>
                <a:cs typeface="Arial" pitchFamily="34" charset="0"/>
              </a:rPr>
              <a:t>Unawareness among consumers </a:t>
            </a:r>
          </a:p>
          <a:p>
            <a:pPr>
              <a:buFont typeface="Wingdings" pitchFamily="2" charset="2"/>
              <a:buChar char="Ø"/>
            </a:pPr>
            <a:r>
              <a:rPr lang="en-US" sz="1900" dirty="0" smtClean="0">
                <a:latin typeface="Arial" pitchFamily="34" charset="0"/>
                <a:cs typeface="Arial" pitchFamily="34" charset="0"/>
              </a:rPr>
              <a:t>Buying Counterfeit is not illegal</a:t>
            </a:r>
            <a:endParaRPr lang="en-US" sz="1900" b="1"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solidFill>
                  <a:srgbClr val="0070C0"/>
                </a:solidFill>
                <a:latin typeface="Arial" pitchFamily="34" charset="0"/>
                <a:cs typeface="Arial" pitchFamily="34" charset="0"/>
              </a:rPr>
              <a:t>Case Study – HP India </a:t>
            </a:r>
            <a:r>
              <a:rPr lang="en-US" sz="1100" dirty="0" smtClean="0">
                <a:solidFill>
                  <a:srgbClr val="0070C0"/>
                </a:solidFill>
                <a:latin typeface="Arial" pitchFamily="34" charset="0"/>
                <a:cs typeface="Arial" pitchFamily="34" charset="0"/>
              </a:rPr>
              <a:t/>
            </a:r>
            <a:br>
              <a:rPr lang="en-US" sz="1100" dirty="0" smtClean="0">
                <a:solidFill>
                  <a:srgbClr val="0070C0"/>
                </a:solidFill>
                <a:latin typeface="Arial" pitchFamily="34" charset="0"/>
                <a:cs typeface="Arial" pitchFamily="34" charset="0"/>
              </a:rPr>
            </a:br>
            <a:r>
              <a:rPr lang="en-US" sz="1200" dirty="0" smtClean="0">
                <a:solidFill>
                  <a:srgbClr val="0070C0"/>
                </a:solidFill>
                <a:latin typeface="Arial" pitchFamily="34" charset="0"/>
                <a:cs typeface="Arial" pitchFamily="34" charset="0"/>
              </a:rPr>
              <a:t> (</a:t>
            </a:r>
            <a:r>
              <a:rPr lang="en-US" sz="1200" cap="none" dirty="0" smtClean="0">
                <a:solidFill>
                  <a:srgbClr val="0070C0"/>
                </a:solidFill>
                <a:latin typeface="Arial" pitchFamily="34" charset="0"/>
                <a:cs typeface="Arial" pitchFamily="34" charset="0"/>
              </a:rPr>
              <a:t>source -  the free press journal</a:t>
            </a:r>
            <a:r>
              <a:rPr lang="en-US" sz="1200" dirty="0" smtClean="0">
                <a:solidFill>
                  <a:srgbClr val="0070C0"/>
                </a:solidFill>
                <a:latin typeface="Arial" pitchFamily="34" charset="0"/>
                <a:cs typeface="Arial" pitchFamily="34" charset="0"/>
              </a:rPr>
              <a:t>)</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sz="3600" dirty="0">
              <a:latin typeface="Arial" pitchFamily="34" charset="0"/>
              <a:cs typeface="Arial" pitchFamily="34" charset="0"/>
            </a:endParaRPr>
          </a:p>
        </p:txBody>
      </p:sp>
      <p:sp>
        <p:nvSpPr>
          <p:cNvPr id="3" name="Content Placeholder 2"/>
          <p:cNvSpPr>
            <a:spLocks noGrp="1"/>
          </p:cNvSpPr>
          <p:nvPr>
            <p:ph idx="1"/>
          </p:nvPr>
        </p:nvSpPr>
        <p:spPr>
          <a:xfrm>
            <a:off x="0" y="1143000"/>
            <a:ext cx="8077200" cy="5562600"/>
          </a:xfrm>
        </p:spPr>
        <p:txBody>
          <a:bodyPr>
            <a:normAutofit fontScale="92500" lnSpcReduction="20000"/>
          </a:bodyPr>
          <a:lstStyle/>
          <a:p>
            <a:pPr algn="just">
              <a:buFont typeface="Wingdings" pitchFamily="2" charset="2"/>
              <a:buChar char="Ø"/>
            </a:pPr>
            <a:endParaRPr lang="en-US" sz="2000" dirty="0" smtClean="0">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Counterfeit goods of $6 million seized by authorities- Nov’19-Jul’20</a:t>
            </a:r>
          </a:p>
          <a:p>
            <a:pPr algn="just">
              <a:buFont typeface="Wingdings" pitchFamily="2" charset="2"/>
              <a:buChar char="Ø"/>
            </a:pPr>
            <a:endParaRPr lang="en-US" sz="2000" dirty="0" smtClean="0">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10,000 websites de-listed, 78 raids, 68 arrests</a:t>
            </a:r>
          </a:p>
          <a:p>
            <a:pPr algn="just">
              <a:buFont typeface="Wingdings" pitchFamily="2" charset="2"/>
              <a:buChar char="Ø"/>
            </a:pPr>
            <a:endParaRPr lang="en-US" sz="2000" dirty="0" smtClean="0">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Co-operated enforcement agencies to conduct raids</a:t>
            </a:r>
          </a:p>
          <a:p>
            <a:pPr algn="just">
              <a:buFont typeface="Wingdings" pitchFamily="2" charset="2"/>
              <a:buChar char="Ø"/>
            </a:pPr>
            <a:endParaRPr lang="en-US" sz="2000" dirty="0" smtClean="0">
              <a:latin typeface="Arial" pitchFamily="34" charset="0"/>
              <a:cs typeface="Arial" pitchFamily="34" charset="0"/>
            </a:endParaRPr>
          </a:p>
          <a:p>
            <a:pPr algn="just" fontAlgn="base">
              <a:buFont typeface="Wingdings" pitchFamily="2" charset="2"/>
              <a:buChar char="Ø"/>
            </a:pPr>
            <a:r>
              <a:rPr lang="en-US" sz="2000" dirty="0" smtClean="0">
                <a:latin typeface="Arial" pitchFamily="34" charset="0"/>
                <a:cs typeface="Arial" pitchFamily="34" charset="0"/>
              </a:rPr>
              <a:t>Counterfeiters moved to online platforms due to COVID-19 lockdowns</a:t>
            </a:r>
          </a:p>
          <a:p>
            <a:pPr algn="just" fontAlgn="base">
              <a:buFont typeface="Wingdings" pitchFamily="2" charset="2"/>
              <a:buChar char="Ø"/>
            </a:pPr>
            <a:endParaRPr lang="en-US" sz="2000" dirty="0" smtClean="0">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HP - ACF programme works closely with major e-commerce platforms to only allow authorised partners to sell genuine products</a:t>
            </a:r>
          </a:p>
          <a:p>
            <a:pPr algn="just">
              <a:buFont typeface="Wingdings" pitchFamily="2" charset="2"/>
              <a:buChar char="Ø"/>
            </a:pPr>
            <a:endParaRPr lang="en-US" sz="2000" dirty="0" smtClean="0">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Counterfeit ink and toner print supplies pose a serious threat</a:t>
            </a:r>
          </a:p>
          <a:p>
            <a:pPr algn="just">
              <a:buFont typeface="Wingdings" pitchFamily="2" charset="2"/>
              <a:buChar char="Ø"/>
            </a:pPr>
            <a:endParaRPr lang="en-US" sz="2000" dirty="0" smtClean="0">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Single raid on a syndicate in Mumbai – seizures of $3 million</a:t>
            </a:r>
          </a:p>
          <a:p>
            <a:pPr algn="just">
              <a:buFont typeface="Wingdings" pitchFamily="2" charset="2"/>
              <a:buChar char="Ø"/>
            </a:pPr>
            <a:endParaRPr lang="en-US" sz="2000" dirty="0" smtClean="0">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Protection Service - Customer Delivery Inspection (CDI) and also reporting online on the HP website</a:t>
            </a:r>
          </a:p>
          <a:p>
            <a:pPr algn="just"/>
            <a:endParaRPr lang="en-US" sz="1800" dirty="0" smtClean="0">
              <a:latin typeface="Arial" pitchFamily="34" charset="0"/>
              <a:cs typeface="Arial" pitchFamily="34" charset="0"/>
            </a:endParaRPr>
          </a:p>
          <a:p>
            <a:pPr algn="just" fontAlgn="base"/>
            <a:endParaRPr lang="en-US" dirty="0" smtClean="0"/>
          </a:p>
          <a:p>
            <a:pPr algn="just" fontAlgn="base"/>
            <a:endParaRPr lang="en-US" dirty="0" smtClean="0"/>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20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fade">
                                      <p:cBhvr>
                                        <p:cTn id="32" dur="2000"/>
                                        <p:tgtEl>
                                          <p:spTgt spid="3">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2000"/>
                                        <p:tgtEl>
                                          <p:spTgt spid="3">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5" end="15"/>
                                            </p:txEl>
                                          </p:spTgt>
                                        </p:tgtEl>
                                        <p:attrNameLst>
                                          <p:attrName>style.visibility</p:attrName>
                                        </p:attrNameLst>
                                      </p:cBhvr>
                                      <p:to>
                                        <p:strVal val="visible"/>
                                      </p:to>
                                    </p:set>
                                    <p:animEffect transition="in" filter="fade">
                                      <p:cBhvr>
                                        <p:cTn id="42" dur="2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676400"/>
            <a:ext cx="7620000" cy="3139321"/>
          </a:xfrm>
          <a:prstGeom prst="rect">
            <a:avLst/>
          </a:prstGeom>
          <a:noFill/>
        </p:spPr>
        <p:txBody>
          <a:bodyPr wrap="square" rtlCol="0">
            <a:spAutoFit/>
          </a:bodyPr>
          <a:lstStyle/>
          <a:p>
            <a:pPr algn="ctr"/>
            <a:r>
              <a:rPr lang="en-US" sz="6600" b="1" dirty="0" smtClean="0">
                <a:solidFill>
                  <a:srgbClr val="FFFF00"/>
                </a:solidFill>
              </a:rPr>
              <a:t>BRAND PROTECTION</a:t>
            </a:r>
          </a:p>
          <a:p>
            <a:pPr algn="ctr"/>
            <a:r>
              <a:rPr lang="en-US" sz="6600" b="1" dirty="0" smtClean="0">
                <a:solidFill>
                  <a:srgbClr val="FFFF00"/>
                </a:solidFill>
              </a:rPr>
              <a:t>STRATEGIES</a:t>
            </a:r>
            <a:endParaRPr lang="en-US" sz="6600" b="1" dirty="0">
              <a:solidFill>
                <a:srgbClr val="FFFF00"/>
              </a:solidFill>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609600"/>
          </a:xfrm>
        </p:spPr>
        <p:txBody>
          <a:bodyPr>
            <a:normAutofit/>
          </a:bodyPr>
          <a:lstStyle/>
          <a:p>
            <a:r>
              <a:rPr lang="en-US" dirty="0" smtClean="0"/>
              <a:t>Strategy for Beginners </a:t>
            </a:r>
            <a:endParaRPr lang="en-US" dirty="0"/>
          </a:p>
        </p:txBody>
      </p:sp>
      <p:sp>
        <p:nvSpPr>
          <p:cNvPr id="3" name="Content Placeholder 2"/>
          <p:cNvSpPr>
            <a:spLocks noGrp="1"/>
          </p:cNvSpPr>
          <p:nvPr>
            <p:ph idx="1"/>
          </p:nvPr>
        </p:nvSpPr>
        <p:spPr>
          <a:xfrm>
            <a:off x="457200" y="914400"/>
            <a:ext cx="7239000" cy="5715000"/>
          </a:xfrm>
        </p:spPr>
        <p:txBody>
          <a:bodyPr>
            <a:normAutofit fontScale="77500" lnSpcReduction="20000"/>
          </a:bodyPr>
          <a:lstStyle/>
          <a:p>
            <a:pPr algn="just"/>
            <a:r>
              <a:rPr lang="en-US" sz="2900" dirty="0" smtClean="0">
                <a:latin typeface="Arial" panose="020B0604020202020204" pitchFamily="34" charset="0"/>
                <a:cs typeface="Arial" panose="020B0604020202020204" pitchFamily="34" charset="0"/>
              </a:rPr>
              <a:t>Meet </a:t>
            </a:r>
            <a:r>
              <a:rPr lang="en-US" sz="2900" dirty="0">
                <a:latin typeface="Arial" panose="020B0604020202020204" pitchFamily="34" charset="0"/>
                <a:cs typeface="Arial" panose="020B0604020202020204" pitchFamily="34" charset="0"/>
              </a:rPr>
              <a:t>legal requirements</a:t>
            </a:r>
          </a:p>
          <a:p>
            <a:pPr algn="just"/>
            <a:r>
              <a:rPr lang="en-US" sz="2900" dirty="0">
                <a:latin typeface="Arial" panose="020B0604020202020204" pitchFamily="34" charset="0"/>
                <a:cs typeface="Arial" panose="020B0604020202020204" pitchFamily="34" charset="0"/>
              </a:rPr>
              <a:t>R</a:t>
            </a:r>
            <a:r>
              <a:rPr lang="en-US" sz="2900" dirty="0" smtClean="0">
                <a:latin typeface="Arial" panose="020B0604020202020204" pitchFamily="34" charset="0"/>
                <a:cs typeface="Arial" panose="020B0604020202020204" pitchFamily="34" charset="0"/>
              </a:rPr>
              <a:t>egister </a:t>
            </a:r>
            <a:r>
              <a:rPr lang="en-US" sz="2900" dirty="0">
                <a:latin typeface="Arial" panose="020B0604020202020204" pitchFamily="34" charset="0"/>
                <a:cs typeface="Arial" panose="020B0604020202020204" pitchFamily="34" charset="0"/>
              </a:rPr>
              <a:t>your brands’ names and logos  </a:t>
            </a:r>
            <a:endParaRPr lang="en-US" sz="2900" dirty="0" smtClean="0">
              <a:latin typeface="Arial" panose="020B0604020202020204" pitchFamily="34" charset="0"/>
              <a:cs typeface="Arial" panose="020B0604020202020204" pitchFamily="34" charset="0"/>
            </a:endParaRPr>
          </a:p>
          <a:p>
            <a:pPr algn="just"/>
            <a:r>
              <a:rPr lang="en-US" sz="2900" dirty="0">
                <a:latin typeface="Arial" panose="020B0604020202020204" pitchFamily="34" charset="0"/>
                <a:cs typeface="Arial" panose="020B0604020202020204" pitchFamily="34" charset="0"/>
              </a:rPr>
              <a:t>Gather </a:t>
            </a:r>
            <a:r>
              <a:rPr lang="en-US" sz="2900" dirty="0" smtClean="0">
                <a:latin typeface="Arial" panose="020B0604020202020204" pitchFamily="34" charset="0"/>
                <a:cs typeface="Arial" panose="020B0604020202020204" pitchFamily="34" charset="0"/>
              </a:rPr>
              <a:t>evidence for enforcement</a:t>
            </a:r>
            <a:endParaRPr lang="en-US" sz="2900" dirty="0">
              <a:latin typeface="Arial" panose="020B0604020202020204" pitchFamily="34" charset="0"/>
              <a:cs typeface="Arial" panose="020B0604020202020204" pitchFamily="34" charset="0"/>
            </a:endParaRPr>
          </a:p>
          <a:p>
            <a:pPr algn="just"/>
            <a:r>
              <a:rPr lang="en-US" sz="2900" dirty="0" smtClean="0">
                <a:latin typeface="Arial" panose="020B0604020202020204" pitchFamily="34" charset="0"/>
                <a:cs typeface="Arial" panose="020B0604020202020204" pitchFamily="34" charset="0"/>
              </a:rPr>
              <a:t>burden </a:t>
            </a:r>
            <a:r>
              <a:rPr lang="en-US" sz="2900" dirty="0">
                <a:latin typeface="Arial" panose="020B0604020202020204" pitchFamily="34" charset="0"/>
                <a:cs typeface="Arial" panose="020B0604020202020204" pitchFamily="34" charset="0"/>
              </a:rPr>
              <a:t>falls on right holders to prove that its IP is being infringed </a:t>
            </a:r>
            <a:endParaRPr lang="en-US" sz="2900" dirty="0" smtClean="0">
              <a:latin typeface="Arial" panose="020B0604020202020204" pitchFamily="34" charset="0"/>
              <a:cs typeface="Arial" panose="020B0604020202020204" pitchFamily="34" charset="0"/>
            </a:endParaRPr>
          </a:p>
          <a:p>
            <a:pPr algn="just"/>
            <a:r>
              <a:rPr lang="en-US" sz="2900" dirty="0" smtClean="0">
                <a:latin typeface="Arial" panose="020B0604020202020204" pitchFamily="34" charset="0"/>
                <a:cs typeface="Arial" panose="020B0604020202020204" pitchFamily="34" charset="0"/>
              </a:rPr>
              <a:t>Most </a:t>
            </a:r>
            <a:r>
              <a:rPr lang="en-US" sz="2900" dirty="0">
                <a:latin typeface="Arial" panose="020B0604020202020204" pitchFamily="34" charset="0"/>
                <a:cs typeface="Arial" panose="020B0604020202020204" pitchFamily="34" charset="0"/>
              </a:rPr>
              <a:t>common evidence required for social media platforms: </a:t>
            </a:r>
          </a:p>
          <a:p>
            <a:pPr lvl="1" algn="just"/>
            <a:r>
              <a:rPr lang="en-US" dirty="0">
                <a:latin typeface="Arial" panose="020B0604020202020204" pitchFamily="34" charset="0"/>
                <a:cs typeface="Arial" panose="020B0604020202020204" pitchFamily="34" charset="0"/>
              </a:rPr>
              <a:t>Photos </a:t>
            </a:r>
          </a:p>
          <a:p>
            <a:pPr lvl="1" algn="just"/>
            <a:r>
              <a:rPr lang="en-US" dirty="0">
                <a:latin typeface="Arial" panose="020B0604020202020204" pitchFamily="34" charset="0"/>
                <a:cs typeface="Arial" panose="020B0604020202020204" pitchFamily="34" charset="0"/>
              </a:rPr>
              <a:t>Videos </a:t>
            </a:r>
          </a:p>
          <a:p>
            <a:pPr lvl="1" algn="just"/>
            <a:r>
              <a:rPr lang="en-US" dirty="0">
                <a:latin typeface="Arial" panose="020B0604020202020204" pitchFamily="34" charset="0"/>
                <a:cs typeface="Arial" panose="020B0604020202020204" pitchFamily="34" charset="0"/>
              </a:rPr>
              <a:t>Captions </a:t>
            </a:r>
          </a:p>
          <a:p>
            <a:pPr lvl="1" algn="just"/>
            <a:r>
              <a:rPr lang="en-US" dirty="0">
                <a:latin typeface="Arial" panose="020B0604020202020204" pitchFamily="34" charset="0"/>
                <a:cs typeface="Arial" panose="020B0604020202020204" pitchFamily="34" charset="0"/>
              </a:rPr>
              <a:t>Comments </a:t>
            </a:r>
          </a:p>
          <a:p>
            <a:pPr algn="just"/>
            <a:r>
              <a:rPr lang="en-US" sz="2900" dirty="0" smtClean="0">
                <a:latin typeface="Arial" panose="020B0604020202020204" pitchFamily="34" charset="0"/>
                <a:cs typeface="Arial" panose="020B0604020202020204" pitchFamily="34" charset="0"/>
              </a:rPr>
              <a:t>Most </a:t>
            </a:r>
            <a:r>
              <a:rPr lang="en-US" sz="2900" dirty="0">
                <a:latin typeface="Arial" panose="020B0604020202020204" pitchFamily="34" charset="0"/>
                <a:cs typeface="Arial" panose="020B0604020202020204" pitchFamily="34" charset="0"/>
              </a:rPr>
              <a:t>common evidence required for marketplaces: </a:t>
            </a:r>
          </a:p>
          <a:p>
            <a:pPr lvl="1" algn="just"/>
            <a:r>
              <a:rPr lang="en-US" dirty="0" smtClean="0">
                <a:latin typeface="Arial" panose="020B0604020202020204" pitchFamily="34" charset="0"/>
                <a:cs typeface="Arial" panose="020B0604020202020204" pitchFamily="34" charset="0"/>
              </a:rPr>
              <a:t>Screenshot or link to the infringing listings</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lvl="1" algn="just"/>
            <a:r>
              <a:rPr lang="en-US" dirty="0" smtClean="0">
                <a:latin typeface="Arial" panose="020B0604020202020204" pitchFamily="34" charset="0"/>
                <a:cs typeface="Arial" panose="020B0604020202020204" pitchFamily="34" charset="0"/>
              </a:rPr>
              <a:t>location of infringing listing material on said platform </a:t>
            </a:r>
          </a:p>
          <a:p>
            <a:pPr lvl="1" algn="just"/>
            <a:r>
              <a:rPr lang="en-US" dirty="0" smtClean="0">
                <a:latin typeface="Arial" panose="020B0604020202020204" pitchFamily="34" charset="0"/>
                <a:cs typeface="Arial" panose="020B0604020202020204" pitchFamily="34" charset="0"/>
              </a:rPr>
              <a:t>Description </a:t>
            </a:r>
            <a:r>
              <a:rPr lang="en-US" dirty="0">
                <a:latin typeface="Arial" panose="020B0604020202020204" pitchFamily="34" charset="0"/>
                <a:cs typeface="Arial" panose="020B0604020202020204" pitchFamily="34" charset="0"/>
              </a:rPr>
              <a:t>of </a:t>
            </a:r>
            <a:r>
              <a:rPr lang="en-US" dirty="0" smtClean="0">
                <a:latin typeface="Arial" panose="020B0604020202020204" pitchFamily="34" charset="0"/>
                <a:cs typeface="Arial" panose="020B0604020202020204" pitchFamily="34" charset="0"/>
              </a:rPr>
              <a:t>item</a:t>
            </a:r>
            <a:r>
              <a:rPr lang="en-US" dirty="0">
                <a:latin typeface="Arial" panose="020B0604020202020204" pitchFamily="34" charset="0"/>
                <a:cs typeface="Arial" panose="020B0604020202020204" pitchFamily="34" charset="0"/>
              </a:rPr>
              <a:t>, including details such as ID number, price, and seller details </a:t>
            </a:r>
          </a:p>
          <a:p>
            <a:pPr algn="just"/>
            <a:r>
              <a:rPr lang="en-US" sz="2900" dirty="0" smtClean="0">
                <a:latin typeface="Arial" panose="020B0604020202020204" pitchFamily="34" charset="0"/>
                <a:cs typeface="Arial" panose="020B0604020202020204" pitchFamily="34" charset="0"/>
              </a:rPr>
              <a:t>Can’t report without the above information</a:t>
            </a:r>
            <a:endParaRPr lang="en-US" sz="2900" dirty="0">
              <a:latin typeface="Arial" panose="020B0604020202020204" pitchFamily="34" charset="0"/>
              <a:cs typeface="Arial" panose="020B0604020202020204" pitchFamily="34" charset="0"/>
            </a:endParaRPr>
          </a:p>
          <a:p>
            <a:pPr algn="just"/>
            <a:endParaRPr lang="en-US" dirty="0"/>
          </a:p>
          <a:p>
            <a:endParaRPr lang="en-US" dirty="0"/>
          </a:p>
        </p:txBody>
      </p:sp>
    </p:spTree>
    <p:extLst>
      <p:ext uri="{BB962C8B-B14F-4D97-AF65-F5344CB8AC3E}">
        <p14:creationId xmlns:p14="http://schemas.microsoft.com/office/powerpoint/2010/main" val="3357964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239000" cy="6553200"/>
          </a:xfrm>
        </p:spPr>
        <p:txBody>
          <a:bodyPr>
            <a:noAutofit/>
          </a:bodyPr>
          <a:lstStyle/>
          <a:p>
            <a:pPr algn="just"/>
            <a:r>
              <a:rPr lang="en-US" sz="1800" dirty="0" smtClean="0">
                <a:latin typeface="Arial" panose="020B0604020202020204" pitchFamily="34" charset="0"/>
                <a:cs typeface="Arial" panose="020B0604020202020204" pitchFamily="34" charset="0"/>
              </a:rPr>
              <a:t>After collecting necessary information - </a:t>
            </a:r>
            <a:r>
              <a:rPr lang="en-US" sz="1800" dirty="0">
                <a:latin typeface="Arial" panose="020B0604020202020204" pitchFamily="34" charset="0"/>
                <a:cs typeface="Arial" panose="020B0604020202020204" pitchFamily="34" charset="0"/>
              </a:rPr>
              <a:t>comply with each platform’s individual reporting requirements and register </a:t>
            </a:r>
            <a:r>
              <a:rPr lang="en-US" sz="1800" dirty="0" smtClean="0">
                <a:latin typeface="Arial" panose="020B0604020202020204" pitchFamily="34" charset="0"/>
                <a:cs typeface="Arial" panose="020B0604020202020204" pitchFamily="34" charset="0"/>
              </a:rPr>
              <a:t>IP </a:t>
            </a:r>
            <a:r>
              <a:rPr lang="en-US" sz="1800" dirty="0">
                <a:latin typeface="Arial" panose="020B0604020202020204" pitchFamily="34" charset="0"/>
                <a:cs typeface="Arial" panose="020B0604020202020204" pitchFamily="34" charset="0"/>
              </a:rPr>
              <a:t>there. </a:t>
            </a:r>
            <a:endParaRPr lang="en-US" sz="1800" dirty="0" smtClean="0">
              <a:latin typeface="Arial" panose="020B0604020202020204" pitchFamily="34" charset="0"/>
              <a:cs typeface="Arial" panose="020B0604020202020204" pitchFamily="34" charset="0"/>
            </a:endParaRPr>
          </a:p>
          <a:p>
            <a:pPr algn="just"/>
            <a:r>
              <a:rPr lang="en-US" sz="1800" dirty="0" smtClean="0">
                <a:latin typeface="Arial" panose="020B0604020202020204" pitchFamily="34" charset="0"/>
                <a:cs typeface="Arial" panose="020B0604020202020204" pitchFamily="34" charset="0"/>
              </a:rPr>
              <a:t>All </a:t>
            </a:r>
            <a:r>
              <a:rPr lang="en-US" sz="1800" dirty="0">
                <a:latin typeface="Arial" panose="020B0604020202020204" pitchFamily="34" charset="0"/>
                <a:cs typeface="Arial" panose="020B0604020202020204" pitchFamily="34" charset="0"/>
              </a:rPr>
              <a:t>major marketplaces such as </a:t>
            </a:r>
            <a:r>
              <a:rPr lang="en-US" sz="1800" dirty="0" smtClean="0">
                <a:latin typeface="Arial" panose="020B0604020202020204" pitchFamily="34" charset="0"/>
                <a:cs typeface="Arial" panose="020B0604020202020204" pitchFamily="34" charset="0"/>
              </a:rPr>
              <a:t>Alibaba, Amazon </a:t>
            </a:r>
            <a:r>
              <a:rPr lang="en-US" sz="1800" dirty="0">
                <a:latin typeface="Arial" panose="020B0604020202020204" pitchFamily="34" charset="0"/>
                <a:cs typeface="Arial" panose="020B0604020202020204" pitchFamily="34" charset="0"/>
              </a:rPr>
              <a:t>and eBay all have different methods for registering </a:t>
            </a:r>
            <a:r>
              <a:rPr lang="en-US" sz="1800" dirty="0" smtClean="0">
                <a:latin typeface="Arial" panose="020B0604020202020204" pitchFamily="34" charset="0"/>
                <a:cs typeface="Arial" panose="020B0604020202020204" pitchFamily="34" charset="0"/>
              </a:rPr>
              <a:t>IP</a:t>
            </a:r>
            <a:r>
              <a:rPr lang="en-US" sz="1800" dirty="0">
                <a:latin typeface="Arial" panose="020B0604020202020204" pitchFamily="34" charset="0"/>
                <a:cs typeface="Arial" panose="020B0604020202020204" pitchFamily="34" charset="0"/>
              </a:rPr>
              <a:t>. </a:t>
            </a:r>
            <a:endParaRPr lang="en-US" sz="1800" dirty="0" smtClean="0">
              <a:latin typeface="Arial" panose="020B0604020202020204" pitchFamily="34" charset="0"/>
              <a:cs typeface="Arial" panose="020B0604020202020204" pitchFamily="34" charset="0"/>
            </a:endParaRPr>
          </a:p>
          <a:p>
            <a:pPr algn="just"/>
            <a:r>
              <a:rPr lang="en-US" sz="1800" dirty="0" smtClean="0">
                <a:latin typeface="Arial" panose="020B0604020202020204" pitchFamily="34" charset="0"/>
                <a:cs typeface="Arial" panose="020B0604020202020204" pitchFamily="34" charset="0"/>
              </a:rPr>
              <a:t>Amazon has </a:t>
            </a:r>
          </a:p>
          <a:p>
            <a:pPr algn="just"/>
            <a:r>
              <a:rPr lang="en-US" sz="1800" dirty="0">
                <a:latin typeface="Arial" panose="020B0604020202020204" pitchFamily="34" charset="0"/>
                <a:cs typeface="Arial" panose="020B0604020202020204" pitchFamily="34" charset="0"/>
                <a:hlinkClick r:id="rId2"/>
              </a:rPr>
              <a:t>https://</a:t>
            </a:r>
            <a:r>
              <a:rPr lang="en-US" sz="1800" dirty="0" smtClean="0">
                <a:latin typeface="Arial" panose="020B0604020202020204" pitchFamily="34" charset="0"/>
                <a:cs typeface="Arial" panose="020B0604020202020204" pitchFamily="34" charset="0"/>
                <a:hlinkClick r:id="rId2"/>
              </a:rPr>
              <a:t>brandservices.amazon.com/brandregistry</a:t>
            </a:r>
            <a:endParaRPr lang="en-US" sz="1800" dirty="0" smtClean="0">
              <a:latin typeface="Arial" panose="020B0604020202020204" pitchFamily="34" charset="0"/>
              <a:cs typeface="Arial" panose="020B0604020202020204" pitchFamily="34" charset="0"/>
            </a:endParaRPr>
          </a:p>
          <a:p>
            <a:pPr algn="just"/>
            <a:r>
              <a:rPr lang="en-US" sz="1800" dirty="0">
                <a:latin typeface="Arial" panose="020B0604020202020204" pitchFamily="34" charset="0"/>
                <a:cs typeface="Arial" panose="020B0604020202020204" pitchFamily="34" charset="0"/>
                <a:hlinkClick r:id="rId3"/>
              </a:rPr>
              <a:t>https://</a:t>
            </a:r>
            <a:r>
              <a:rPr lang="en-US" sz="1800" dirty="0" smtClean="0">
                <a:latin typeface="Arial" panose="020B0604020202020204" pitchFamily="34" charset="0"/>
                <a:cs typeface="Arial" panose="020B0604020202020204" pitchFamily="34" charset="0"/>
                <a:hlinkClick r:id="rId3"/>
              </a:rPr>
              <a:t>brandservices.amazon.com/projectzero</a:t>
            </a:r>
            <a:endParaRPr lang="en-US" sz="1800" dirty="0" smtClean="0">
              <a:latin typeface="Arial" panose="020B0604020202020204" pitchFamily="34" charset="0"/>
              <a:cs typeface="Arial" panose="020B0604020202020204" pitchFamily="34" charset="0"/>
            </a:endParaRPr>
          </a:p>
          <a:p>
            <a:pPr algn="just"/>
            <a:r>
              <a:rPr lang="en-US" sz="1800" dirty="0">
                <a:latin typeface="Arial" panose="020B0604020202020204" pitchFamily="34" charset="0"/>
                <a:cs typeface="Arial" panose="020B0604020202020204" pitchFamily="34" charset="0"/>
                <a:hlinkClick r:id="rId4"/>
              </a:rPr>
              <a:t>https://</a:t>
            </a:r>
            <a:r>
              <a:rPr lang="en-US" sz="1800" dirty="0" smtClean="0">
                <a:latin typeface="Arial" panose="020B0604020202020204" pitchFamily="34" charset="0"/>
                <a:cs typeface="Arial" panose="020B0604020202020204" pitchFamily="34" charset="0"/>
                <a:hlinkClick r:id="rId4"/>
              </a:rPr>
              <a:t>brandservices.amazon.com/counterfeitcrimesunit</a:t>
            </a:r>
            <a:endParaRPr lang="en-US" sz="1800" dirty="0" smtClean="0">
              <a:latin typeface="Arial" panose="020B0604020202020204" pitchFamily="34" charset="0"/>
              <a:cs typeface="Arial" panose="020B0604020202020204" pitchFamily="34" charset="0"/>
            </a:endParaRPr>
          </a:p>
          <a:p>
            <a:pPr algn="just"/>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After </a:t>
            </a:r>
            <a:r>
              <a:rPr lang="en-US" sz="1800" dirty="0">
                <a:latin typeface="Arial" panose="020B0604020202020204" pitchFamily="34" charset="0"/>
                <a:cs typeface="Arial" panose="020B0604020202020204" pitchFamily="34" charset="0"/>
              </a:rPr>
              <a:t>sending a takedown </a:t>
            </a:r>
            <a:r>
              <a:rPr lang="en-US" sz="1800" dirty="0" smtClean="0">
                <a:latin typeface="Arial" panose="020B0604020202020204" pitchFamily="34" charset="0"/>
                <a:cs typeface="Arial" panose="020B0604020202020204" pitchFamily="34" charset="0"/>
              </a:rPr>
              <a:t>request - check </a:t>
            </a:r>
            <a:r>
              <a:rPr lang="en-US" sz="1800" dirty="0">
                <a:latin typeface="Arial" panose="020B0604020202020204" pitchFamily="34" charset="0"/>
                <a:cs typeface="Arial" panose="020B0604020202020204" pitchFamily="34" charset="0"/>
              </a:rPr>
              <a:t>up on the status </a:t>
            </a:r>
            <a:r>
              <a:rPr lang="en-US" sz="1800" dirty="0" smtClean="0">
                <a:latin typeface="Arial" panose="020B0604020202020204" pitchFamily="34" charset="0"/>
                <a:cs typeface="Arial" panose="020B0604020202020204" pitchFamily="34" charset="0"/>
              </a:rPr>
              <a:t>daily basis</a:t>
            </a:r>
          </a:p>
          <a:p>
            <a:r>
              <a:rPr lang="en-US" sz="1800" dirty="0">
                <a:latin typeface="Arial" panose="020B0604020202020204" pitchFamily="34" charset="0"/>
                <a:cs typeface="Arial" panose="020B0604020202020204" pitchFamily="34" charset="0"/>
              </a:rPr>
              <a:t>multi-channel </a:t>
            </a:r>
            <a:r>
              <a:rPr lang="en-US" sz="1800" dirty="0" smtClean="0">
                <a:latin typeface="Arial" panose="020B0604020202020204" pitchFamily="34" charset="0"/>
                <a:cs typeface="Arial" panose="020B0604020202020204" pitchFamily="34" charset="0"/>
              </a:rPr>
              <a:t>monitoring</a:t>
            </a:r>
          </a:p>
          <a:p>
            <a:r>
              <a:rPr lang="en-US" sz="1800" dirty="0">
                <a:latin typeface="Arial" panose="020B0604020202020204" pitchFamily="34" charset="0"/>
                <a:cs typeface="Arial" panose="020B0604020202020204" pitchFamily="34" charset="0"/>
              </a:rPr>
              <a:t>consider </a:t>
            </a:r>
            <a:r>
              <a:rPr lang="en-US" sz="1800" dirty="0" smtClean="0">
                <a:latin typeface="Arial" panose="020B0604020202020204" pitchFamily="34" charset="0"/>
                <a:cs typeface="Arial" panose="020B0604020202020204" pitchFamily="34" charset="0"/>
              </a:rPr>
              <a:t>own </a:t>
            </a:r>
            <a:r>
              <a:rPr lang="en-US" sz="1800" dirty="0">
                <a:latin typeface="Arial" panose="020B0604020202020204" pitchFamily="34" charset="0"/>
                <a:cs typeface="Arial" panose="020B0604020202020204" pitchFamily="34" charset="0"/>
              </a:rPr>
              <a:t>target </a:t>
            </a:r>
            <a:r>
              <a:rPr lang="en-US" sz="1800" dirty="0" smtClean="0">
                <a:latin typeface="Arial" panose="020B0604020202020204" pitchFamily="34" charset="0"/>
                <a:cs typeface="Arial" panose="020B0604020202020204" pitchFamily="34" charset="0"/>
              </a:rPr>
              <a:t>market</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and geographic </a:t>
            </a:r>
            <a:r>
              <a:rPr lang="en-US" sz="1800" dirty="0">
                <a:latin typeface="Arial" panose="020B0604020202020204" pitchFamily="34" charset="0"/>
                <a:cs typeface="Arial" panose="020B0604020202020204" pitchFamily="34" charset="0"/>
              </a:rPr>
              <a:t>focus. </a:t>
            </a:r>
            <a:endParaRPr lang="en-US" sz="1800" dirty="0" smtClean="0">
              <a:latin typeface="Arial" panose="020B0604020202020204" pitchFamily="34" charset="0"/>
              <a:cs typeface="Arial" panose="020B0604020202020204" pitchFamily="34" charset="0"/>
            </a:endParaRPr>
          </a:p>
          <a:p>
            <a:pPr algn="just"/>
            <a:r>
              <a:rPr lang="en-US" sz="1800" dirty="0" smtClean="0">
                <a:latin typeface="Arial" panose="020B0604020202020204" pitchFamily="34" charset="0"/>
                <a:cs typeface="Arial" panose="020B0604020202020204" pitchFamily="34" charset="0"/>
              </a:rPr>
              <a:t>List </a:t>
            </a:r>
            <a:r>
              <a:rPr lang="en-US" sz="1800" dirty="0">
                <a:latin typeface="Arial" panose="020B0604020202020204" pitchFamily="34" charset="0"/>
                <a:cs typeface="Arial" panose="020B0604020202020204" pitchFamily="34" charset="0"/>
              </a:rPr>
              <a:t>to identify official sellers vs repeat infringers</a:t>
            </a:r>
          </a:p>
          <a:p>
            <a:pPr algn="just"/>
            <a:r>
              <a:rPr lang="en-US" sz="1800" dirty="0" smtClean="0">
                <a:latin typeface="Arial" panose="020B0604020202020204" pitchFamily="34" charset="0"/>
                <a:cs typeface="Arial" panose="020B0604020202020204" pitchFamily="34" charset="0"/>
              </a:rPr>
              <a:t>Monitor new </a:t>
            </a:r>
            <a:r>
              <a:rPr lang="en-US" sz="1800" dirty="0">
                <a:latin typeface="Arial" panose="020B0604020202020204" pitchFamily="34" charset="0"/>
                <a:cs typeface="Arial" panose="020B0604020202020204" pitchFamily="34" charset="0"/>
              </a:rPr>
              <a:t>counterfeit indicators trends, and understand patterns counterfeiters are following </a:t>
            </a:r>
          </a:p>
          <a:p>
            <a:pPr algn="just"/>
            <a:r>
              <a:rPr lang="en-US" sz="1800" dirty="0" smtClean="0">
                <a:latin typeface="Arial" panose="020B0604020202020204" pitchFamily="34" charset="0"/>
                <a:cs typeface="Arial" panose="020B0604020202020204" pitchFamily="34" charset="0"/>
              </a:rPr>
              <a:t>Hire a </a:t>
            </a:r>
            <a:r>
              <a:rPr lang="en-US" sz="1800" dirty="0">
                <a:latin typeface="Arial" panose="020B0604020202020204" pitchFamily="34" charset="0"/>
                <a:cs typeface="Arial" panose="020B0604020202020204" pitchFamily="34" charset="0"/>
              </a:rPr>
              <a:t>dedicated </a:t>
            </a:r>
            <a:r>
              <a:rPr lang="en-US" sz="1800" dirty="0" smtClean="0">
                <a:latin typeface="Arial" panose="020B0604020202020204" pitchFamily="34" charset="0"/>
                <a:cs typeface="Arial" panose="020B0604020202020204" pitchFamily="34" charset="0"/>
              </a:rPr>
              <a:t>staff </a:t>
            </a:r>
            <a:r>
              <a:rPr lang="en-US" sz="1800" dirty="0">
                <a:latin typeface="Arial" panose="020B0604020202020204" pitchFamily="34" charset="0"/>
                <a:cs typeface="Arial" panose="020B0604020202020204" pitchFamily="34" charset="0"/>
              </a:rPr>
              <a:t>to gather information and send removal requests</a:t>
            </a:r>
          </a:p>
          <a:p>
            <a:pPr algn="just"/>
            <a:r>
              <a:rPr lang="en-US" sz="1800" dirty="0" smtClean="0">
                <a:latin typeface="Arial" panose="020B0604020202020204" pitchFamily="34" charset="0"/>
                <a:cs typeface="Arial" panose="020B0604020202020204" pitchFamily="34" charset="0"/>
              </a:rPr>
              <a:t>Make Process to </a:t>
            </a:r>
            <a:r>
              <a:rPr lang="en-US" sz="1800" dirty="0">
                <a:latin typeface="Arial" panose="020B0604020202020204" pitchFamily="34" charset="0"/>
                <a:cs typeface="Arial" panose="020B0604020202020204" pitchFamily="34" charset="0"/>
              </a:rPr>
              <a:t>centralize all this </a:t>
            </a:r>
            <a:r>
              <a:rPr lang="en-US" sz="1800" dirty="0" smtClean="0">
                <a:latin typeface="Arial" panose="020B0604020202020204" pitchFamily="34" charset="0"/>
                <a:cs typeface="Arial" panose="020B0604020202020204" pitchFamily="34" charset="0"/>
              </a:rPr>
              <a:t>information</a:t>
            </a:r>
          </a:p>
          <a:p>
            <a:pPr algn="just"/>
            <a:endParaRPr lang="en-US" sz="1200"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81314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7696200" cy="6303336"/>
          </a:xfrm>
        </p:spPr>
        <p:txBody>
          <a:bodyPr>
            <a:noAutofit/>
          </a:bodyPr>
          <a:lstStyle/>
          <a:p>
            <a:pPr algn="just"/>
            <a:r>
              <a:rPr lang="en-US" sz="1800" dirty="0">
                <a:latin typeface="Arial" panose="020B0604020202020204" pitchFamily="34" charset="0"/>
                <a:cs typeface="Arial" panose="020B0604020202020204" pitchFamily="34" charset="0"/>
              </a:rPr>
              <a:t>E</a:t>
            </a:r>
            <a:r>
              <a:rPr lang="en-US" sz="1800" dirty="0" smtClean="0">
                <a:latin typeface="Arial" panose="020B0604020202020204" pitchFamily="34" charset="0"/>
                <a:cs typeface="Arial" panose="020B0604020202020204" pitchFamily="34" charset="0"/>
              </a:rPr>
              <a:t>ducate </a:t>
            </a:r>
            <a:r>
              <a:rPr lang="en-US" sz="1800" dirty="0">
                <a:latin typeface="Arial" panose="020B0604020202020204" pitchFamily="34" charset="0"/>
                <a:cs typeface="Arial" panose="020B0604020202020204" pitchFamily="34" charset="0"/>
              </a:rPr>
              <a:t>key stakeholders within </a:t>
            </a:r>
            <a:r>
              <a:rPr lang="en-US" sz="1800" dirty="0" smtClean="0">
                <a:latin typeface="Arial" panose="020B0604020202020204" pitchFamily="34" charset="0"/>
                <a:cs typeface="Arial" panose="020B0604020202020204" pitchFamily="34" charset="0"/>
              </a:rPr>
              <a:t>organisation </a:t>
            </a:r>
            <a:r>
              <a:rPr lang="en-US" sz="1800" dirty="0">
                <a:latin typeface="Arial" panose="020B0604020202020204" pitchFamily="34" charset="0"/>
                <a:cs typeface="Arial" panose="020B0604020202020204" pitchFamily="34" charset="0"/>
              </a:rPr>
              <a:t>across Sales, Marketing, Digital, Legal, Manufacturing, Supply Chain, and Finance departments so they can enjoy the benefits and outcomes of a strong brand protection strategy.</a:t>
            </a:r>
          </a:p>
          <a:p>
            <a:pPr algn="just"/>
            <a:r>
              <a:rPr lang="en-US" sz="1800" dirty="0">
                <a:latin typeface="Arial" panose="020B0604020202020204" pitchFamily="34" charset="0"/>
                <a:cs typeface="Arial" panose="020B0604020202020204" pitchFamily="34" charset="0"/>
              </a:rPr>
              <a:t>External stakeholders </a:t>
            </a:r>
          </a:p>
          <a:p>
            <a:pPr algn="just"/>
            <a:r>
              <a:rPr lang="en-US" sz="1800" dirty="0">
                <a:latin typeface="Arial" panose="020B0604020202020204" pitchFamily="34" charset="0"/>
                <a:cs typeface="Arial" panose="020B0604020202020204" pitchFamily="34" charset="0"/>
              </a:rPr>
              <a:t>Teach </a:t>
            </a:r>
            <a:r>
              <a:rPr lang="en-US" sz="1800" dirty="0" smtClean="0">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customers to spot fakes</a:t>
            </a:r>
          </a:p>
          <a:p>
            <a:pPr algn="just"/>
            <a:r>
              <a:rPr lang="en-US" sz="1800" dirty="0" smtClean="0">
                <a:latin typeface="Arial" panose="020B0604020202020204" pitchFamily="34" charset="0"/>
                <a:cs typeface="Arial" panose="020B0604020202020204" pitchFamily="34" charset="0"/>
              </a:rPr>
              <a:t>Key </a:t>
            </a:r>
            <a:r>
              <a:rPr lang="en-US" sz="1800" dirty="0">
                <a:latin typeface="Arial" panose="020B0604020202020204" pitchFamily="34" charset="0"/>
                <a:cs typeface="Arial" panose="020B0604020202020204" pitchFamily="34" charset="0"/>
              </a:rPr>
              <a:t>to educating consumers about counterfeiting is to highlight aspects </a:t>
            </a:r>
            <a:r>
              <a:rPr lang="en-US" sz="1800" dirty="0" smtClean="0">
                <a:latin typeface="Arial" panose="020B0604020202020204" pitchFamily="34" charset="0"/>
                <a:cs typeface="Arial" panose="020B0604020202020204" pitchFamily="34" charset="0"/>
              </a:rPr>
              <a:t>of the product </a:t>
            </a:r>
            <a:r>
              <a:rPr lang="en-US" sz="1800" dirty="0">
                <a:latin typeface="Arial" panose="020B0604020202020204" pitchFamily="34" charset="0"/>
                <a:cs typeface="Arial" panose="020B0604020202020204" pitchFamily="34" charset="0"/>
              </a:rPr>
              <a:t>that are the most difficult for counterfeiters to copy perfectly. </a:t>
            </a:r>
          </a:p>
          <a:p>
            <a:pPr algn="just"/>
            <a:r>
              <a:rPr lang="en-US" sz="1800" dirty="0">
                <a:latin typeface="Arial" panose="020B0604020202020204" pitchFamily="34" charset="0"/>
                <a:cs typeface="Arial" panose="020B0604020202020204" pitchFamily="34" charset="0"/>
              </a:rPr>
              <a:t>Education about the harms of counterfeiting</a:t>
            </a:r>
          </a:p>
          <a:p>
            <a:pPr algn="just" latinLnBrk="1"/>
            <a:r>
              <a:rPr lang="en-US" sz="1800" dirty="0" smtClean="0">
                <a:latin typeface="Arial" panose="020B0604020202020204" pitchFamily="34" charset="0"/>
                <a:cs typeface="Arial" panose="020B0604020202020204" pitchFamily="34" charset="0"/>
              </a:rPr>
              <a:t>Move </a:t>
            </a:r>
            <a:r>
              <a:rPr lang="en-US" sz="1800" dirty="0">
                <a:latin typeface="Arial" panose="020B0604020202020204" pitchFamily="34" charset="0"/>
                <a:cs typeface="Arial" panose="020B0604020202020204" pitchFamily="34" charset="0"/>
              </a:rPr>
              <a:t>into business intelligence gathering mode </a:t>
            </a:r>
          </a:p>
          <a:p>
            <a:pPr algn="just" latinLnBrk="1"/>
            <a:r>
              <a:rPr lang="en-US" sz="1800" dirty="0">
                <a:latin typeface="Arial" panose="020B0604020202020204" pitchFamily="34" charset="0"/>
                <a:cs typeface="Arial" panose="020B0604020202020204" pitchFamily="34" charset="0"/>
              </a:rPr>
              <a:t>Integrate online and offline brand protection </a:t>
            </a:r>
            <a:r>
              <a:rPr lang="en-US" sz="1800" dirty="0" smtClean="0">
                <a:latin typeface="Arial" panose="020B0604020202020204" pitchFamily="34" charset="0"/>
                <a:cs typeface="Arial" panose="020B0604020202020204" pitchFamily="34" charset="0"/>
              </a:rPr>
              <a:t>efforts</a:t>
            </a:r>
          </a:p>
          <a:p>
            <a:pPr algn="just" latinLnBrk="1"/>
            <a:r>
              <a:rPr lang="en-US" sz="1800" dirty="0">
                <a:latin typeface="Arial" panose="020B0604020202020204" pitchFamily="34" charset="0"/>
                <a:cs typeface="Arial" panose="020B0604020202020204" pitchFamily="34" charset="0"/>
              </a:rPr>
              <a:t>combination of </a:t>
            </a:r>
            <a:r>
              <a:rPr lang="en-US" sz="1800" dirty="0" smtClean="0">
                <a:latin typeface="Arial" panose="020B0604020202020204" pitchFamily="34" charset="0"/>
                <a:cs typeface="Arial" panose="020B0604020202020204" pitchFamily="34" charset="0"/>
              </a:rPr>
              <a:t>online </a:t>
            </a:r>
            <a:r>
              <a:rPr lang="en-US" sz="1800" dirty="0">
                <a:latin typeface="Arial" panose="020B0604020202020204" pitchFamily="34" charset="0"/>
                <a:cs typeface="Arial" panose="020B0604020202020204" pitchFamily="34" charset="0"/>
              </a:rPr>
              <a:t>and offline </a:t>
            </a:r>
            <a:r>
              <a:rPr lang="en-US" sz="1800" dirty="0" smtClean="0">
                <a:latin typeface="Arial" panose="020B0604020202020204" pitchFamily="34" charset="0"/>
                <a:cs typeface="Arial" panose="020B0604020202020204" pitchFamily="34" charset="0"/>
              </a:rPr>
              <a:t>tools is a solid </a:t>
            </a:r>
            <a:r>
              <a:rPr lang="en-US" sz="1800" dirty="0">
                <a:latin typeface="Arial" panose="020B0604020202020204" pitchFamily="34" charset="0"/>
                <a:cs typeface="Arial" panose="020B0604020202020204" pitchFamily="34" charset="0"/>
              </a:rPr>
              <a:t>Brand </a:t>
            </a:r>
            <a:r>
              <a:rPr lang="en-US" sz="1800" dirty="0" smtClean="0">
                <a:latin typeface="Arial" panose="020B0604020202020204" pitchFamily="34" charset="0"/>
                <a:cs typeface="Arial" panose="020B0604020202020204" pitchFamily="34" charset="0"/>
              </a:rPr>
              <a:t>Protection strategy </a:t>
            </a:r>
            <a:endParaRPr lang="en-US" sz="1800" dirty="0">
              <a:latin typeface="Arial" panose="020B0604020202020204" pitchFamily="34" charset="0"/>
              <a:cs typeface="Arial" panose="020B0604020202020204" pitchFamily="34" charset="0"/>
            </a:endParaRPr>
          </a:p>
          <a:p>
            <a:pPr algn="just"/>
            <a:r>
              <a:rPr lang="en-US" sz="1800" dirty="0" smtClean="0">
                <a:latin typeface="Arial" panose="020B0604020202020204" pitchFamily="34" charset="0"/>
                <a:cs typeface="Arial" panose="020B0604020202020204" pitchFamily="34" charset="0"/>
              </a:rPr>
              <a:t>Adopting </a:t>
            </a:r>
            <a:r>
              <a:rPr lang="en-US" sz="1800" dirty="0">
                <a:latin typeface="Arial" panose="020B0604020202020204" pitchFamily="34" charset="0"/>
                <a:cs typeface="Arial" panose="020B0604020202020204" pitchFamily="34" charset="0"/>
              </a:rPr>
              <a:t>a proactive approach </a:t>
            </a:r>
            <a:endParaRPr lang="en-US" sz="1800" dirty="0" smtClean="0">
              <a:latin typeface="Arial" panose="020B0604020202020204" pitchFamily="34" charset="0"/>
              <a:cs typeface="Arial" panose="020B0604020202020204" pitchFamily="34" charset="0"/>
            </a:endParaRPr>
          </a:p>
          <a:p>
            <a:pPr lvl="1" algn="just"/>
            <a:r>
              <a:rPr lang="en-US" sz="1800" dirty="0" smtClean="0">
                <a:latin typeface="Arial" panose="020B0604020202020204" pitchFamily="34" charset="0"/>
                <a:cs typeface="Arial" panose="020B0604020202020204" pitchFamily="34" charset="0"/>
              </a:rPr>
              <a:t>helps </a:t>
            </a:r>
            <a:r>
              <a:rPr lang="en-US" sz="1800" dirty="0">
                <a:latin typeface="Arial" panose="020B0604020202020204" pitchFamily="34" charset="0"/>
                <a:cs typeface="Arial" panose="020B0604020202020204" pitchFamily="34" charset="0"/>
              </a:rPr>
              <a:t>brands excel in the fight against fakes. </a:t>
            </a:r>
            <a:endParaRPr lang="en-US" sz="1800" dirty="0" smtClean="0">
              <a:latin typeface="Arial" panose="020B0604020202020204" pitchFamily="34" charset="0"/>
              <a:cs typeface="Arial" panose="020B0604020202020204" pitchFamily="34" charset="0"/>
            </a:endParaRPr>
          </a:p>
          <a:p>
            <a:pPr lvl="1" algn="just"/>
            <a:r>
              <a:rPr lang="en-US" sz="1800" dirty="0" smtClean="0">
                <a:latin typeface="Arial" panose="020B0604020202020204" pitchFamily="34" charset="0"/>
                <a:cs typeface="Arial" panose="020B0604020202020204" pitchFamily="34" charset="0"/>
              </a:rPr>
              <a:t>helps </a:t>
            </a:r>
            <a:r>
              <a:rPr lang="en-US" sz="1800" dirty="0">
                <a:latin typeface="Arial" panose="020B0604020202020204" pitchFamily="34" charset="0"/>
                <a:cs typeface="Arial" panose="020B0604020202020204" pitchFamily="34" charset="0"/>
              </a:rPr>
              <a:t>brands have carry out more impactful and long-lasting actions when it comes to fighting counterfeiters</a:t>
            </a:r>
            <a:r>
              <a:rPr lang="en-US" sz="1800" dirty="0" smtClean="0">
                <a:latin typeface="Arial" panose="020B0604020202020204" pitchFamily="34" charset="0"/>
                <a:cs typeface="Arial" panose="020B0604020202020204" pitchFamily="34" charset="0"/>
              </a:rPr>
              <a:t>.</a:t>
            </a:r>
          </a:p>
          <a:p>
            <a:pPr algn="just"/>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4324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a:bodyPr>
          <a:lstStyle/>
          <a:p>
            <a:pPr algn="just"/>
            <a:r>
              <a:rPr lang="en-US" sz="2200" dirty="0" smtClean="0">
                <a:latin typeface="Arial" panose="020B0604020202020204" pitchFamily="34" charset="0"/>
                <a:cs typeface="Arial" panose="020B0604020202020204" pitchFamily="34" charset="0"/>
              </a:rPr>
              <a:t>In 2020 </a:t>
            </a:r>
            <a:r>
              <a:rPr lang="en-US" sz="2200" dirty="0">
                <a:latin typeface="Arial" panose="020B0604020202020204" pitchFamily="34" charset="0"/>
                <a:cs typeface="Arial" panose="020B0604020202020204" pitchFamily="34" charset="0"/>
              </a:rPr>
              <a:t>Review of </a:t>
            </a:r>
            <a:r>
              <a:rPr lang="en-US" sz="2200" b="1" u="sng" dirty="0">
                <a:latin typeface="Arial" panose="020B0604020202020204" pitchFamily="34" charset="0"/>
                <a:cs typeface="Arial" panose="020B0604020202020204" pitchFamily="34" charset="0"/>
              </a:rPr>
              <a:t>Notorious Markets for Counterfeiting and Piracy </a:t>
            </a:r>
            <a:r>
              <a:rPr lang="en-US" sz="2200" dirty="0">
                <a:latin typeface="Arial" panose="020B0604020202020204" pitchFamily="34" charset="0"/>
                <a:cs typeface="Arial" panose="020B0604020202020204" pitchFamily="34" charset="0"/>
              </a:rPr>
              <a:t>published by the Office of the United States Trade Representative, an Indian website was cited in the list of the most notorious online platforms for sales of counterfeit products. </a:t>
            </a:r>
            <a:endParaRPr lang="en-US" sz="2200" dirty="0" smtClean="0">
              <a:latin typeface="Arial" panose="020B0604020202020204" pitchFamily="34" charset="0"/>
              <a:cs typeface="Arial" panose="020B0604020202020204" pitchFamily="34" charset="0"/>
            </a:endParaRPr>
          </a:p>
          <a:p>
            <a:pPr algn="just"/>
            <a:r>
              <a:rPr lang="en-US" sz="2200" dirty="0" smtClean="0">
                <a:latin typeface="Arial" panose="020B0604020202020204" pitchFamily="34" charset="0"/>
                <a:cs typeface="Arial" panose="020B0604020202020204" pitchFamily="34" charset="0"/>
              </a:rPr>
              <a:t>Several </a:t>
            </a:r>
            <a:r>
              <a:rPr lang="en-US" sz="2200" dirty="0">
                <a:latin typeface="Arial" panose="020B0604020202020204" pitchFamily="34" charset="0"/>
                <a:cs typeface="Arial" panose="020B0604020202020204" pitchFamily="34" charset="0"/>
              </a:rPr>
              <a:t>famous markets in Mumbai, Kolkata and New Delhi were also included in the list of physical markets that were notorious for sales of counterfeit goods. </a:t>
            </a:r>
            <a:endParaRPr lang="en-US" sz="2200" dirty="0" smtClean="0">
              <a:latin typeface="Arial" panose="020B0604020202020204" pitchFamily="34" charset="0"/>
              <a:cs typeface="Arial" panose="020B0604020202020204" pitchFamily="34" charset="0"/>
            </a:endParaRPr>
          </a:p>
          <a:p>
            <a:pPr algn="just"/>
            <a:r>
              <a:rPr lang="en-US" sz="2200" dirty="0" smtClean="0">
                <a:latin typeface="Arial" panose="020B0604020202020204" pitchFamily="34" charset="0"/>
                <a:cs typeface="Arial" panose="020B0604020202020204" pitchFamily="34" charset="0"/>
              </a:rPr>
              <a:t>For </a:t>
            </a:r>
            <a:r>
              <a:rPr lang="en-US" sz="2200" dirty="0">
                <a:latin typeface="Arial" panose="020B0604020202020204" pitchFamily="34" charset="0"/>
                <a:cs typeface="Arial" panose="020B0604020202020204" pitchFamily="34" charset="0"/>
              </a:rPr>
              <a:t>example, </a:t>
            </a:r>
            <a:r>
              <a:rPr lang="en-US" sz="2200" dirty="0" err="1">
                <a:latin typeface="Arial" panose="020B0604020202020204" pitchFamily="34" charset="0"/>
                <a:cs typeface="Arial" panose="020B0604020202020204" pitchFamily="34" charset="0"/>
              </a:rPr>
              <a:t>Heera</a:t>
            </a:r>
            <a:r>
              <a:rPr lang="en-US" sz="2200" dirty="0">
                <a:latin typeface="Arial" panose="020B0604020202020204" pitchFamily="34" charset="0"/>
                <a:cs typeface="Arial" panose="020B0604020202020204" pitchFamily="34" charset="0"/>
              </a:rPr>
              <a:t> Panna Market in Mumbai was reported to be a hub for high-quality counterfeit watches, footwear, apparel, accessories and cosmetics. </a:t>
            </a:r>
            <a:endParaRPr lang="en-US" sz="2200" dirty="0" smtClean="0">
              <a:latin typeface="Arial" panose="020B0604020202020204" pitchFamily="34" charset="0"/>
              <a:cs typeface="Arial" panose="020B0604020202020204" pitchFamily="34" charset="0"/>
            </a:endParaRPr>
          </a:p>
          <a:p>
            <a:pPr algn="just"/>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review also reports that conducting enforcement actions at those locations is expensive and challenging, as is ensuring the effectiveness of raids.</a:t>
            </a:r>
          </a:p>
        </p:txBody>
      </p:sp>
    </p:spTree>
    <p:extLst>
      <p:ext uri="{BB962C8B-B14F-4D97-AF65-F5344CB8AC3E}">
        <p14:creationId xmlns:p14="http://schemas.microsoft.com/office/powerpoint/2010/main" val="3250499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https://www.incoproip.com/case-studies/brother-places-its-customers-first-with-brand-protection</a:t>
            </a:r>
            <a:r>
              <a:rPr lang="en-US" dirty="0" smtClean="0">
                <a:hlinkClick r:id="rId2"/>
              </a:rPr>
              <a:t>/</a:t>
            </a:r>
            <a:endParaRPr lang="en-US" dirty="0" smtClean="0"/>
          </a:p>
          <a:p>
            <a:r>
              <a:rPr lang="en-US" dirty="0">
                <a:hlinkClick r:id="rId3"/>
              </a:rPr>
              <a:t>https://www.incoproip.com/case-studies/how-mondelez-international-puts-consumer-trust-at-the-heart-of-brand-protection</a:t>
            </a:r>
            <a:r>
              <a:rPr lang="en-US" dirty="0" smtClean="0">
                <a:hlinkClick r:id="rId3"/>
              </a:rPr>
              <a:t>/</a:t>
            </a:r>
            <a:endParaRPr lang="en-US" dirty="0" smtClean="0"/>
          </a:p>
          <a:p>
            <a:endParaRPr lang="en-US" dirty="0"/>
          </a:p>
        </p:txBody>
      </p:sp>
    </p:spTree>
    <p:extLst>
      <p:ext uri="{BB962C8B-B14F-4D97-AF65-F5344CB8AC3E}">
        <p14:creationId xmlns:p14="http://schemas.microsoft.com/office/powerpoint/2010/main" val="8642075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42048" cy="975360"/>
          </a:xfrm>
        </p:spPr>
        <p:txBody>
          <a:bodyPr>
            <a:noAutofit/>
          </a:bodyPr>
          <a:lstStyle/>
          <a:p>
            <a:r>
              <a:rPr lang="en-US" sz="900" b="0" dirty="0">
                <a:latin typeface="Arial" panose="020B0604020202020204" pitchFamily="34" charset="0"/>
                <a:cs typeface="Arial" panose="020B0604020202020204" pitchFamily="34" charset="0"/>
              </a:rPr>
              <a:t>Image courtesy :https://www.google.com/</a:t>
            </a:r>
            <a:r>
              <a:rPr lang="en-US" sz="900" b="0" dirty="0" err="1">
                <a:latin typeface="Arial" panose="020B0604020202020204" pitchFamily="34" charset="0"/>
                <a:cs typeface="Arial" panose="020B0604020202020204" pitchFamily="34" charset="0"/>
              </a:rPr>
              <a:t>imgres?imgurl</a:t>
            </a:r>
            <a:r>
              <a:rPr lang="en-US" sz="900" b="0" dirty="0">
                <a:latin typeface="Arial" panose="020B0604020202020204" pitchFamily="34" charset="0"/>
                <a:cs typeface="Arial" panose="020B0604020202020204" pitchFamily="34" charset="0"/>
              </a:rPr>
              <a:t>=https%3A%2F%2Fswaritadvisors.com%2Fblog%2Fwp-content%2Fuploads%2F2021%2F12%2FStarbucks-vs.-Sardarbuksh.jpg&amp;imgrefurl=https%3A%2F%2Fswaritadvisors.com%2Fblog%2Ftrademark-dispute-between-starbucks-vs-sardarbuksh%2F&amp;tbnid=BG6kubpAfoFlFM&amp;vet=12ahUKEwiHvYHP0K39AhVmlNgFHZCgD1QQMyhPegQIARB3..i&amp;docid=Wfu08ZfhWjsh0M&amp;w=670&amp;h=352&amp;q=latest%20brand%20protection%20case%20study&amp;ved=2ahUKEwiHvYHP0K39AhVmlNgFHZCgD1QQMyhPegQIARB3</a:t>
            </a:r>
          </a:p>
        </p:txBody>
      </p:sp>
      <p:pic>
        <p:nvPicPr>
          <p:cNvPr id="1026" name="Picture 2" descr="Trademark Dispute between Starbucks vs. Sardarbuksh - Swarit Advisors"/>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1467051"/>
            <a:ext cx="7978775"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404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4419600" cy="685800"/>
          </a:xfrm>
        </p:spPr>
        <p:txBody>
          <a:bodyPr>
            <a:normAutofit fontScale="90000"/>
          </a:bodyPr>
          <a:lstStyle/>
          <a:p>
            <a:pPr algn="r"/>
            <a:r>
              <a:rPr lang="en-US" sz="6000" dirty="0" smtClean="0">
                <a:solidFill>
                  <a:srgbClr val="0070C0"/>
                </a:solidFill>
              </a:rPr>
              <a:t/>
            </a:r>
            <a:br>
              <a:rPr lang="en-US" sz="6000" dirty="0" smtClean="0">
                <a:solidFill>
                  <a:srgbClr val="0070C0"/>
                </a:solidFill>
              </a:rPr>
            </a:br>
            <a:r>
              <a:rPr lang="en-US" sz="6000" dirty="0" smtClean="0">
                <a:solidFill>
                  <a:srgbClr val="0070C0"/>
                </a:solidFill>
              </a:rPr>
              <a:t/>
            </a:r>
            <a:br>
              <a:rPr lang="en-US" sz="6000" dirty="0" smtClean="0">
                <a:solidFill>
                  <a:srgbClr val="0070C0"/>
                </a:solidFill>
              </a:rPr>
            </a:br>
            <a:endParaRPr lang="en-US" sz="4300" dirty="0">
              <a:solidFill>
                <a:srgbClr val="0070C0"/>
              </a:solidFill>
            </a:endParaRPr>
          </a:p>
        </p:txBody>
      </p:sp>
      <p:sp>
        <p:nvSpPr>
          <p:cNvPr id="3" name="Content Placeholder 2"/>
          <p:cNvSpPr>
            <a:spLocks noGrp="1"/>
          </p:cNvSpPr>
          <p:nvPr>
            <p:ph idx="1"/>
          </p:nvPr>
        </p:nvSpPr>
        <p:spPr>
          <a:xfrm>
            <a:off x="0" y="533400"/>
            <a:ext cx="8077200" cy="5867400"/>
          </a:xfrm>
        </p:spPr>
        <p:txBody>
          <a:bodyPr>
            <a:normAutofit fontScale="25000" lnSpcReduction="20000"/>
          </a:bodyPr>
          <a:lstStyle/>
          <a:p>
            <a:pPr marL="60325" indent="0" algn="just">
              <a:buNone/>
            </a:pPr>
            <a:endParaRPr lang="en-US" sz="2400" b="1" dirty="0" smtClean="0">
              <a:latin typeface="Arial" pitchFamily="34" charset="0"/>
              <a:cs typeface="Arial" pitchFamily="34" charset="0"/>
            </a:endParaRPr>
          </a:p>
          <a:p>
            <a:pPr marL="60325" indent="0" algn="just">
              <a:buNone/>
            </a:pPr>
            <a:r>
              <a:rPr lang="en-US" sz="7200" b="1" u="sng" dirty="0" smtClean="0">
                <a:latin typeface="Arial" pitchFamily="34" charset="0"/>
                <a:cs typeface="Arial" pitchFamily="34" charset="0"/>
              </a:rPr>
              <a:t>Counterfeiting</a:t>
            </a:r>
            <a:r>
              <a:rPr lang="en-US" sz="7200" dirty="0" smtClean="0">
                <a:latin typeface="Arial" pitchFamily="34" charset="0"/>
                <a:cs typeface="Arial" pitchFamily="34" charset="0"/>
              </a:rPr>
              <a:t>: </a:t>
            </a:r>
          </a:p>
          <a:p>
            <a:pPr marL="60325" indent="0" algn="just">
              <a:buNone/>
            </a:pPr>
            <a:endParaRPr lang="en-US" sz="7200" dirty="0" smtClean="0">
              <a:latin typeface="Arial" pitchFamily="34" charset="0"/>
              <a:cs typeface="Arial" pitchFamily="34" charset="0"/>
            </a:endParaRPr>
          </a:p>
          <a:p>
            <a:pPr marL="60325" indent="0" algn="just">
              <a:buNone/>
            </a:pPr>
            <a:r>
              <a:rPr lang="en-IN" sz="7200" dirty="0" smtClean="0">
                <a:latin typeface="Arial" pitchFamily="34" charset="0"/>
                <a:cs typeface="Arial" pitchFamily="34" charset="0"/>
              </a:rPr>
              <a:t>Manufacturing and offering for sale a product using the brand of a third party without their authorisation.</a:t>
            </a:r>
          </a:p>
          <a:p>
            <a:pPr marL="60325" indent="0" algn="just">
              <a:buNone/>
            </a:pPr>
            <a:endParaRPr lang="en-IN" sz="7200" dirty="0" smtClean="0">
              <a:latin typeface="Arial" pitchFamily="34" charset="0"/>
              <a:cs typeface="Arial" pitchFamily="34" charset="0"/>
            </a:endParaRPr>
          </a:p>
          <a:p>
            <a:pPr algn="just">
              <a:buFont typeface="Wingdings" pitchFamily="2" charset="2"/>
              <a:buChar char="Ø"/>
            </a:pPr>
            <a:r>
              <a:rPr lang="en-US" sz="7200" dirty="0" smtClean="0">
                <a:latin typeface="Arial" pitchFamily="34" charset="0"/>
                <a:cs typeface="Arial" pitchFamily="34" charset="0"/>
              </a:rPr>
              <a:t>Generally made from lower quality components; </a:t>
            </a:r>
          </a:p>
          <a:p>
            <a:pPr algn="just">
              <a:buFont typeface="Wingdings" pitchFamily="2" charset="2"/>
              <a:buChar char="Ø"/>
            </a:pPr>
            <a:endParaRPr lang="en-US" sz="7200" dirty="0" smtClean="0">
              <a:latin typeface="Arial" pitchFamily="34" charset="0"/>
              <a:cs typeface="Arial" pitchFamily="34" charset="0"/>
            </a:endParaRPr>
          </a:p>
          <a:p>
            <a:pPr algn="just">
              <a:buFont typeface="Wingdings" pitchFamily="2" charset="2"/>
              <a:buChar char="Ø"/>
            </a:pPr>
            <a:r>
              <a:rPr lang="en-US" sz="7200" dirty="0" smtClean="0">
                <a:latin typeface="Arial" pitchFamily="34" charset="0"/>
                <a:cs typeface="Arial" pitchFamily="34" charset="0"/>
              </a:rPr>
              <a:t>Attempt to sell cheap imitation of brands consumers know and trust;</a:t>
            </a:r>
          </a:p>
          <a:p>
            <a:pPr algn="just">
              <a:buFont typeface="Wingdings" pitchFamily="2" charset="2"/>
              <a:buChar char="Ø"/>
            </a:pPr>
            <a:endParaRPr lang="en-US" sz="7200" dirty="0" smtClean="0">
              <a:latin typeface="Arial" pitchFamily="34" charset="0"/>
              <a:cs typeface="Arial" pitchFamily="34" charset="0"/>
            </a:endParaRPr>
          </a:p>
          <a:p>
            <a:pPr algn="just">
              <a:buFont typeface="Wingdings" pitchFamily="2" charset="2"/>
              <a:buChar char="Ø"/>
            </a:pPr>
            <a:r>
              <a:rPr lang="en-IN" sz="7200" dirty="0" smtClean="0">
                <a:latin typeface="Arial" pitchFamily="34" charset="0"/>
                <a:cs typeface="Arial" pitchFamily="34" charset="0"/>
              </a:rPr>
              <a:t>Consumers may be led to purchase believing it to be legitimate</a:t>
            </a:r>
            <a:endParaRPr lang="en-US" sz="7200" dirty="0" smtClean="0">
              <a:latin typeface="Arial" pitchFamily="34" charset="0"/>
              <a:cs typeface="Arial" pitchFamily="34" charset="0"/>
            </a:endParaRPr>
          </a:p>
          <a:p>
            <a:pPr marL="60325" indent="0" algn="just">
              <a:buNone/>
            </a:pPr>
            <a:endParaRPr lang="en-IN" sz="7200" dirty="0" smtClean="0">
              <a:latin typeface="Arial" pitchFamily="34" charset="0"/>
              <a:cs typeface="Arial" pitchFamily="34" charset="0"/>
            </a:endParaRPr>
          </a:p>
          <a:p>
            <a:pPr marL="60325" indent="0" algn="just">
              <a:buNone/>
            </a:pPr>
            <a:endParaRPr lang="en-IN" sz="7200" dirty="0" smtClean="0">
              <a:latin typeface="Arial" pitchFamily="34" charset="0"/>
              <a:cs typeface="Arial" pitchFamily="34" charset="0"/>
            </a:endParaRPr>
          </a:p>
          <a:p>
            <a:pPr marL="60325" indent="0" algn="just">
              <a:buNone/>
            </a:pPr>
            <a:r>
              <a:rPr lang="en-US" sz="7200" b="1" u="sng" dirty="0" smtClean="0">
                <a:latin typeface="Arial" pitchFamily="34" charset="0"/>
                <a:cs typeface="Arial" pitchFamily="34" charset="0"/>
              </a:rPr>
              <a:t>Brand protection</a:t>
            </a:r>
            <a:r>
              <a:rPr lang="en-US" sz="7200" b="1" dirty="0" smtClean="0">
                <a:latin typeface="Arial" pitchFamily="34" charset="0"/>
                <a:cs typeface="Arial" pitchFamily="34" charset="0"/>
              </a:rPr>
              <a:t>:</a:t>
            </a:r>
            <a:endParaRPr lang="en-US" sz="7200" dirty="0" smtClean="0">
              <a:latin typeface="Arial" pitchFamily="34" charset="0"/>
              <a:cs typeface="Arial" pitchFamily="34" charset="0"/>
            </a:endParaRPr>
          </a:p>
          <a:p>
            <a:pPr marL="60325" indent="0" algn="just">
              <a:buNone/>
            </a:pPr>
            <a:endParaRPr lang="en-US" sz="7200" dirty="0" smtClean="0">
              <a:latin typeface="Arial" pitchFamily="34" charset="0"/>
              <a:cs typeface="Arial" pitchFamily="34" charset="0"/>
            </a:endParaRPr>
          </a:p>
          <a:p>
            <a:pPr marL="60325" indent="0" algn="just">
              <a:buNone/>
            </a:pPr>
            <a:r>
              <a:rPr lang="en-US" sz="7200" dirty="0" smtClean="0">
                <a:latin typeface="Arial" pitchFamily="34" charset="0"/>
                <a:cs typeface="Arial" pitchFamily="34" charset="0"/>
              </a:rPr>
              <a:t>The process and set of actions - a right holder undertakes:</a:t>
            </a:r>
          </a:p>
          <a:p>
            <a:pPr marL="307213" lvl="1" indent="0" algn="just">
              <a:buFont typeface="Wingdings" pitchFamily="2" charset="2"/>
              <a:buChar char="Ø"/>
            </a:pPr>
            <a:r>
              <a:rPr lang="en-US" sz="6600" dirty="0" smtClean="0">
                <a:latin typeface="Arial" pitchFamily="34" charset="0"/>
                <a:cs typeface="Arial" pitchFamily="34" charset="0"/>
              </a:rPr>
              <a:t>to prevent third parties from using its intellectual property without permission</a:t>
            </a:r>
          </a:p>
          <a:p>
            <a:pPr marL="307213" lvl="1" indent="0" algn="just">
              <a:buFont typeface="Wingdings" pitchFamily="2" charset="2"/>
              <a:buChar char="Ø"/>
            </a:pPr>
            <a:r>
              <a:rPr lang="en-US" sz="6600" dirty="0" smtClean="0">
                <a:latin typeface="Arial" pitchFamily="34" charset="0"/>
                <a:cs typeface="Arial" pitchFamily="34" charset="0"/>
              </a:rPr>
              <a:t>this may cause loss of revenue and, </a:t>
            </a:r>
          </a:p>
          <a:p>
            <a:pPr marL="307213" lvl="1" indent="0" algn="just">
              <a:buFont typeface="Wingdings" pitchFamily="2" charset="2"/>
              <a:buChar char="Ø"/>
            </a:pPr>
            <a:r>
              <a:rPr lang="en-US" sz="6600" dirty="0" smtClean="0">
                <a:latin typeface="Arial" pitchFamily="34" charset="0"/>
                <a:cs typeface="Arial" pitchFamily="34" charset="0"/>
              </a:rPr>
              <a:t>destroys brand equity, reputation and trust. </a:t>
            </a:r>
          </a:p>
          <a:p>
            <a:pPr marL="60325" indent="0" algn="just">
              <a:buNone/>
            </a:pPr>
            <a:endParaRPr lang="en-US" sz="9600" dirty="0" smtClean="0">
              <a:latin typeface="Arial" pitchFamily="34" charset="0"/>
              <a:cs typeface="Arial" pitchFamily="34" charset="0"/>
            </a:endParaRPr>
          </a:p>
          <a:p>
            <a:pPr marL="60325" indent="0" algn="just">
              <a:buNone/>
            </a:pPr>
            <a:endParaRPr lang="en-IN" sz="2400" dirty="0" smtClean="0">
              <a:latin typeface="Arial" pitchFamily="34" charset="0"/>
              <a:cs typeface="Arial" pitchFamily="34" charset="0"/>
            </a:endParaRPr>
          </a:p>
          <a:p>
            <a:pPr marL="60325" indent="0" algn="just">
              <a:buNone/>
            </a:pPr>
            <a:endParaRPr lang="en-US" sz="2400" dirty="0" smtClean="0">
              <a:latin typeface="Arial" pitchFamily="34" charset="0"/>
              <a:cs typeface="Arial" pitchFamily="34" charset="0"/>
            </a:endParaRPr>
          </a:p>
          <a:p>
            <a:pPr marL="60325" indent="0" algn="just">
              <a:buNone/>
            </a:pPr>
            <a:endParaRPr lang="en-US" sz="2400" dirty="0" smtClean="0">
              <a:latin typeface="Arial" pitchFamily="34" charset="0"/>
              <a:cs typeface="Arial" pitchFamily="34" charset="0"/>
            </a:endParaRPr>
          </a:p>
          <a:p>
            <a:pPr marL="60325" indent="0" algn="just">
              <a:buNone/>
            </a:pPr>
            <a:endParaRPr lang="en-US" sz="2400" dirty="0" smtClean="0">
              <a:latin typeface="Arial" pitchFamily="34" charset="0"/>
              <a:cs typeface="Arial" pitchFamily="34" charset="0"/>
            </a:endParaRPr>
          </a:p>
          <a:p>
            <a:pPr marL="60325" indent="0" algn="just">
              <a:buNone/>
            </a:pPr>
            <a:endParaRPr lang="en-US" sz="2400" dirty="0" smtClean="0">
              <a:latin typeface="Arial" pitchFamily="34" charset="0"/>
              <a:cs typeface="Arial" pitchFamily="34" charset="0"/>
            </a:endParaRPr>
          </a:p>
          <a:p>
            <a:pPr marL="60325" indent="0">
              <a:buNone/>
            </a:pPr>
            <a:endParaRPr lang="en-US" sz="2400" dirty="0" smtClean="0">
              <a:latin typeface="Arial" pitchFamily="34" charset="0"/>
              <a:cs typeface="Arial" pitchFamily="34" charset="0"/>
            </a:endParaRPr>
          </a:p>
          <a:p>
            <a:pPr marL="60325" indent="0" algn="just">
              <a:buNone/>
            </a:pPr>
            <a:r>
              <a:rPr lang="en-US" sz="2400" b="1" dirty="0" smtClean="0">
                <a:latin typeface="Arial" pitchFamily="34" charset="0"/>
                <a:cs typeface="Arial" pitchFamily="34" charset="0"/>
              </a:rPr>
              <a:t>  </a:t>
            </a:r>
            <a:endParaRPr lang="en-US" sz="2400" dirty="0" smtClean="0">
              <a:latin typeface="Arial" pitchFamily="34" charset="0"/>
              <a:cs typeface="Arial" pitchFamily="34" charset="0"/>
            </a:endParaRPr>
          </a:p>
          <a:p>
            <a:pPr>
              <a:buNone/>
            </a:pP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20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fade">
                                      <p:cBhvr>
                                        <p:cTn id="32" dur="2000"/>
                                        <p:tgtEl>
                                          <p:spTgt spid="3">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animEffect transition="in" filter="fade">
                                      <p:cBhvr>
                                        <p:cTn id="37" dur="2000"/>
                                        <p:tgtEl>
                                          <p:spTgt spid="3">
                                            <p:txEl>
                                              <p:pRg st="14" end="14"/>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5" end="15"/>
                                            </p:txEl>
                                          </p:spTgt>
                                        </p:tgtEl>
                                        <p:attrNameLst>
                                          <p:attrName>style.visibility</p:attrName>
                                        </p:attrNameLst>
                                      </p:cBhvr>
                                      <p:to>
                                        <p:strVal val="visible"/>
                                      </p:to>
                                    </p:set>
                                    <p:animEffect transition="in" filter="fade">
                                      <p:cBhvr>
                                        <p:cTn id="40" dur="2000"/>
                                        <p:tgtEl>
                                          <p:spTgt spid="3">
                                            <p:txEl>
                                              <p:pRg st="15" end="15"/>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6" end="16"/>
                                            </p:txEl>
                                          </p:spTgt>
                                        </p:tgtEl>
                                        <p:attrNameLst>
                                          <p:attrName>style.visibility</p:attrName>
                                        </p:attrNameLst>
                                      </p:cBhvr>
                                      <p:to>
                                        <p:strVal val="visible"/>
                                      </p:to>
                                    </p:set>
                                    <p:animEffect transition="in" filter="fade">
                                      <p:cBhvr>
                                        <p:cTn id="43" dur="2000"/>
                                        <p:tgtEl>
                                          <p:spTgt spid="3">
                                            <p:txEl>
                                              <p:pRg st="16" end="16"/>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7" end="17"/>
                                            </p:txEl>
                                          </p:spTgt>
                                        </p:tgtEl>
                                        <p:attrNameLst>
                                          <p:attrName>style.visibility</p:attrName>
                                        </p:attrNameLst>
                                      </p:cBhvr>
                                      <p:to>
                                        <p:strVal val="visible"/>
                                      </p:to>
                                    </p:set>
                                    <p:animEffect transition="in" filter="fade">
                                      <p:cBhvr>
                                        <p:cTn id="46" dur="2000"/>
                                        <p:tgtEl>
                                          <p:spTgt spid="3">
                                            <p:txEl>
                                              <p:pRg st="17" end="1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
                                            <p:txEl>
                                              <p:pRg st="25" end="25"/>
                                            </p:txEl>
                                          </p:spTgt>
                                        </p:tgtEl>
                                        <p:attrNameLst>
                                          <p:attrName>style.visibility</p:attrName>
                                        </p:attrNameLst>
                                      </p:cBhvr>
                                      <p:to>
                                        <p:strVal val="visible"/>
                                      </p:to>
                                    </p:set>
                                    <p:animEffect transition="in" filter="fade">
                                      <p:cBhvr>
                                        <p:cTn id="51" dur="2000"/>
                                        <p:tgtEl>
                                          <p:spTgt spid="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7620000" cy="6074736"/>
          </a:xfrm>
        </p:spPr>
        <p:txBody>
          <a:bodyPr>
            <a:normAutofit fontScale="85000" lnSpcReduction="20000"/>
          </a:bodyPr>
          <a:lstStyle/>
          <a:p>
            <a:endParaRPr lang="en-US" dirty="0" smtClean="0"/>
          </a:p>
          <a:p>
            <a:pPr algn="just">
              <a:buFont typeface="Wingdings" pitchFamily="2" charset="2"/>
              <a:buChar char="Ø"/>
            </a:pPr>
            <a:r>
              <a:rPr lang="en-US" b="1" dirty="0" smtClean="0">
                <a:latin typeface="Arial" pitchFamily="34" charset="0"/>
                <a:cs typeface="Arial" pitchFamily="34" charset="0"/>
              </a:rPr>
              <a:t>Preventative measures / technology</a:t>
            </a:r>
          </a:p>
          <a:p>
            <a:pPr lvl="1" algn="just"/>
            <a:r>
              <a:rPr lang="en-US" dirty="0" smtClean="0">
                <a:latin typeface="Arial" pitchFamily="34" charset="0"/>
                <a:cs typeface="Arial" pitchFamily="34" charset="0"/>
              </a:rPr>
              <a:t>Radio frequency identification, microscopic tags, bar-coding, </a:t>
            </a:r>
            <a:r>
              <a:rPr lang="en-US" dirty="0" err="1" smtClean="0">
                <a:latin typeface="Arial" pitchFamily="34" charset="0"/>
                <a:cs typeface="Arial" pitchFamily="34" charset="0"/>
              </a:rPr>
              <a:t>licence</a:t>
            </a:r>
            <a:r>
              <a:rPr lang="en-US" dirty="0" smtClean="0">
                <a:latin typeface="Arial" pitchFamily="34" charset="0"/>
                <a:cs typeface="Arial" pitchFamily="34" charset="0"/>
              </a:rPr>
              <a:t> databases, unique identity codes or holograms and seals of authenticity </a:t>
            </a:r>
          </a:p>
          <a:p>
            <a:pPr lvl="1" algn="just"/>
            <a:r>
              <a:rPr lang="en-US" dirty="0" smtClean="0">
                <a:latin typeface="Arial" pitchFamily="34" charset="0"/>
                <a:cs typeface="Arial" pitchFamily="34" charset="0"/>
              </a:rPr>
              <a:t>use of multiple features helps in establishing infringement before courts and authorities, since most counterfeits still fail to comply with all the features.</a:t>
            </a:r>
          </a:p>
          <a:p>
            <a:pPr lvl="1" algn="just"/>
            <a:endParaRPr lang="en-US" dirty="0" smtClean="0">
              <a:latin typeface="Arial" pitchFamily="34" charset="0"/>
              <a:cs typeface="Arial" pitchFamily="34" charset="0"/>
            </a:endParaRPr>
          </a:p>
          <a:p>
            <a:pPr algn="just">
              <a:buFont typeface="Wingdings" pitchFamily="2" charset="2"/>
              <a:buChar char="Ø"/>
            </a:pPr>
            <a:r>
              <a:rPr lang="en-US" b="1" dirty="0" smtClean="0">
                <a:latin typeface="Arial" pitchFamily="34" charset="0"/>
                <a:cs typeface="Arial" pitchFamily="34" charset="0"/>
              </a:rPr>
              <a:t>Investigation &amp; enforcement / Legal Action </a:t>
            </a:r>
            <a:endParaRPr lang="en-US" dirty="0" smtClean="0">
              <a:latin typeface="Arial" pitchFamily="34" charset="0"/>
              <a:cs typeface="Arial" pitchFamily="34" charset="0"/>
            </a:endParaRPr>
          </a:p>
          <a:p>
            <a:pPr lvl="1" algn="just"/>
            <a:r>
              <a:rPr lang="en-US" dirty="0" smtClean="0">
                <a:latin typeface="Arial" pitchFamily="34" charset="0"/>
                <a:cs typeface="Arial" pitchFamily="34" charset="0"/>
              </a:rPr>
              <a:t>To a large extent, the effectiveness of an anti-counterfeiting action depends on the prior investigation</a:t>
            </a:r>
          </a:p>
          <a:p>
            <a:pPr lvl="1" algn="just"/>
            <a:r>
              <a:rPr lang="en-US" dirty="0" smtClean="0">
                <a:latin typeface="Arial" pitchFamily="34" charset="0"/>
                <a:cs typeface="Arial" pitchFamily="34" charset="0"/>
              </a:rPr>
              <a:t>Don’t rely solely on the investigators for both the investigation and legal action, without consulting lawyers</a:t>
            </a:r>
          </a:p>
          <a:p>
            <a:pPr lvl="1" algn="just"/>
            <a:r>
              <a:rPr lang="en-US" dirty="0" smtClean="0">
                <a:latin typeface="Arial" pitchFamily="34" charset="0"/>
                <a:cs typeface="Arial" pitchFamily="34" charset="0"/>
              </a:rPr>
              <a:t>While the initial role of the investigator is crucial for proper target identification, legal action should always be initiated with the involvement of local lawyers specialised in IP litigation. </a:t>
            </a:r>
          </a:p>
          <a:p>
            <a:pPr lvl="1" algn="just"/>
            <a:r>
              <a:rPr lang="en-US" dirty="0" smtClean="0">
                <a:latin typeface="Arial" pitchFamily="34" charset="0"/>
                <a:cs typeface="Arial" pitchFamily="34" charset="0"/>
              </a:rPr>
              <a:t>An investigator’s interest usually ends once a raid is conducted, while the case before the courts continues and may result in adverse orders if not properly pursued.</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239000" cy="6303336"/>
          </a:xfrm>
        </p:spPr>
        <p:txBody>
          <a:bodyPr>
            <a:noAutofit/>
          </a:bodyPr>
          <a:lstStyle/>
          <a:p>
            <a:pPr lvl="0" algn="just">
              <a:buFont typeface="Wingdings" pitchFamily="2" charset="2"/>
              <a:buChar char="Ø"/>
            </a:pPr>
            <a:endParaRPr lang="en-US" sz="1600" b="1" dirty="0" smtClean="0">
              <a:latin typeface="Arial" pitchFamily="34" charset="0"/>
              <a:cs typeface="Arial" pitchFamily="34" charset="0"/>
            </a:endParaRPr>
          </a:p>
          <a:p>
            <a:pPr lvl="0" algn="just">
              <a:buFont typeface="Wingdings" pitchFamily="2" charset="2"/>
              <a:buChar char="Ø"/>
            </a:pPr>
            <a:r>
              <a:rPr lang="en-US" sz="1600" b="1" dirty="0" smtClean="0">
                <a:latin typeface="Arial" pitchFamily="34" charset="0"/>
                <a:cs typeface="Arial" pitchFamily="34" charset="0"/>
              </a:rPr>
              <a:t>Take proactive action </a:t>
            </a:r>
          </a:p>
          <a:p>
            <a:pPr lvl="1" algn="just">
              <a:buFont typeface="Wingdings" pitchFamily="2" charset="2"/>
              <a:buChar char="Ø"/>
            </a:pPr>
            <a:r>
              <a:rPr lang="en-US" sz="1600" dirty="0" smtClean="0">
                <a:latin typeface="Arial" pitchFamily="34" charset="0"/>
                <a:cs typeface="Arial" pitchFamily="34" charset="0"/>
              </a:rPr>
              <a:t>Counterfeiters more successful when left unchallenged; </a:t>
            </a:r>
          </a:p>
          <a:p>
            <a:pPr lvl="1" algn="just">
              <a:buFont typeface="Wingdings" pitchFamily="2" charset="2"/>
              <a:buChar char="Ø"/>
            </a:pPr>
            <a:r>
              <a:rPr lang="en-US" sz="1600" dirty="0" smtClean="0">
                <a:latin typeface="Arial" pitchFamily="34" charset="0"/>
                <a:cs typeface="Arial" pitchFamily="34" charset="0"/>
              </a:rPr>
              <a:t>shift their energies to more passive targets when fight back. </a:t>
            </a:r>
          </a:p>
          <a:p>
            <a:pPr algn="just">
              <a:buFont typeface="Wingdings" pitchFamily="2" charset="2"/>
              <a:buChar char="Ø"/>
            </a:pPr>
            <a:endParaRPr lang="en-US" sz="1600" dirty="0" smtClean="0">
              <a:latin typeface="Arial" pitchFamily="34" charset="0"/>
              <a:cs typeface="Arial" pitchFamily="34" charset="0"/>
            </a:endParaRPr>
          </a:p>
          <a:p>
            <a:pPr algn="just">
              <a:buFont typeface="Wingdings" pitchFamily="2" charset="2"/>
              <a:buChar char="Ø"/>
            </a:pPr>
            <a:r>
              <a:rPr lang="en-US" sz="1600" b="1" dirty="0" smtClean="0">
                <a:latin typeface="Arial" pitchFamily="34" charset="0"/>
                <a:cs typeface="Arial" pitchFamily="34" charset="0"/>
              </a:rPr>
              <a:t>Once realised aggressive action is best strategy </a:t>
            </a:r>
          </a:p>
          <a:p>
            <a:pPr lvl="1" algn="just">
              <a:buFont typeface="Wingdings" pitchFamily="2" charset="2"/>
              <a:buChar char="Ø"/>
            </a:pPr>
            <a:r>
              <a:rPr lang="en-US" sz="1600" dirty="0" smtClean="0">
                <a:latin typeface="Arial" pitchFamily="34" charset="0"/>
                <a:cs typeface="Arial" pitchFamily="34" charset="0"/>
              </a:rPr>
              <a:t>Set priorities. Identify the biggest offenders, offering the greatest number of counterfeit goods in the most highly trafficked venues, and address them first. </a:t>
            </a:r>
          </a:p>
          <a:p>
            <a:pPr lvl="1" algn="just">
              <a:buFont typeface="Wingdings" pitchFamily="2" charset="2"/>
              <a:buChar char="Ø"/>
            </a:pPr>
            <a:r>
              <a:rPr lang="en-US" sz="1600" dirty="0" smtClean="0">
                <a:latin typeface="Arial" pitchFamily="34" charset="0"/>
                <a:cs typeface="Arial" pitchFamily="34" charset="0"/>
              </a:rPr>
              <a:t>Brand owners should determine which counterfeit goods are generating the largest sales, and target them first as well. </a:t>
            </a:r>
          </a:p>
          <a:p>
            <a:pPr lvl="1" algn="just">
              <a:buFont typeface="Wingdings" pitchFamily="2" charset="2"/>
              <a:buChar char="Ø"/>
            </a:pPr>
            <a:endParaRPr lang="en-US" sz="1600" dirty="0" smtClean="0">
              <a:latin typeface="Arial" pitchFamily="34" charset="0"/>
              <a:cs typeface="Arial" pitchFamily="34" charset="0"/>
            </a:endParaRPr>
          </a:p>
          <a:p>
            <a:pPr lvl="0" algn="just">
              <a:buFont typeface="Wingdings" pitchFamily="2" charset="2"/>
              <a:buChar char="Ø"/>
            </a:pPr>
            <a:r>
              <a:rPr lang="en-US" sz="1600" b="1" dirty="0" smtClean="0">
                <a:latin typeface="Arial" pitchFamily="34" charset="0"/>
                <a:cs typeface="Arial" pitchFamily="34" charset="0"/>
              </a:rPr>
              <a:t>Monitor points of promotion</a:t>
            </a:r>
            <a:endParaRPr lang="en-US" sz="1600" dirty="0" smtClean="0">
              <a:latin typeface="Arial" pitchFamily="34" charset="0"/>
              <a:cs typeface="Arial" pitchFamily="34" charset="0"/>
            </a:endParaRPr>
          </a:p>
          <a:p>
            <a:pPr lvl="1" algn="just">
              <a:buFont typeface="Wingdings" pitchFamily="2" charset="2"/>
              <a:buChar char="Ø"/>
            </a:pPr>
            <a:r>
              <a:rPr lang="en-US" sz="1600" dirty="0" smtClean="0">
                <a:latin typeface="Arial" pitchFamily="34" charset="0"/>
                <a:cs typeface="Arial" pitchFamily="34" charset="0"/>
              </a:rPr>
              <a:t>While it’s important to identify and shut down distribution channels, it’s almost certain that counterfeiters will regularly seek new sales venues</a:t>
            </a:r>
          </a:p>
          <a:p>
            <a:pPr lvl="1" algn="just">
              <a:buFont typeface="Wingdings" pitchFamily="2" charset="2"/>
              <a:buChar char="Ø"/>
            </a:pPr>
            <a:r>
              <a:rPr lang="en-US" sz="1600" dirty="0" smtClean="0">
                <a:latin typeface="Arial" pitchFamily="34" charset="0"/>
                <a:cs typeface="Arial" pitchFamily="34" charset="0"/>
              </a:rPr>
              <a:t>Critical to monitor the online promotional channels used</a:t>
            </a:r>
          </a:p>
          <a:p>
            <a:pPr lvl="1" algn="just">
              <a:buFont typeface="Wingdings" pitchFamily="2" charset="2"/>
              <a:buChar char="Ø"/>
            </a:pPr>
            <a:r>
              <a:rPr lang="en-US" sz="1600" dirty="0" smtClean="0">
                <a:latin typeface="Arial" pitchFamily="34" charset="0"/>
                <a:cs typeface="Arial" pitchFamily="34" charset="0"/>
              </a:rPr>
              <a:t>Counterfeiters use the same effective promotion techniques employed by legitimate marketers </a:t>
            </a:r>
          </a:p>
          <a:p>
            <a:pPr lvl="1" algn="just">
              <a:buFont typeface="Wingdings" pitchFamily="2" charset="2"/>
              <a:buChar char="Ø"/>
            </a:pPr>
            <a:r>
              <a:rPr lang="en-US" sz="1600" dirty="0" smtClean="0">
                <a:latin typeface="Arial" pitchFamily="34" charset="0"/>
                <a:cs typeface="Arial" pitchFamily="34" charset="0"/>
              </a:rPr>
              <a:t>Using paid search advertising, links within social media, cybersquatting and spam, they successfully steer traffic to their illicit offerings</a:t>
            </a:r>
          </a:p>
          <a:p>
            <a:pPr lvl="1" algn="just">
              <a:buFont typeface="Wingdings" pitchFamily="2" charset="2"/>
              <a:buChar char="Ø"/>
            </a:pPr>
            <a:r>
              <a:rPr lang="en-US" sz="1600" dirty="0" smtClean="0">
                <a:latin typeface="Arial" pitchFamily="34" charset="0"/>
                <a:cs typeface="Arial" pitchFamily="34" charset="0"/>
              </a:rPr>
              <a:t> Monitoring for these promotional efforts is critical</a:t>
            </a:r>
          </a:p>
          <a:p>
            <a:pPr lvl="1" algn="just">
              <a:buNone/>
            </a:pPr>
            <a:endParaRPr lang="en-US"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239000" cy="6227136"/>
          </a:xfrm>
        </p:spPr>
        <p:txBody>
          <a:bodyPr>
            <a:normAutofit/>
          </a:bodyPr>
          <a:lstStyle/>
          <a:p>
            <a:pPr lvl="0" algn="just">
              <a:buFont typeface="Wingdings" pitchFamily="2" charset="2"/>
              <a:buChar char="Ø"/>
            </a:pPr>
            <a:endParaRPr lang="en-US" dirty="0" smtClean="0">
              <a:latin typeface="Arial" pitchFamily="34" charset="0"/>
              <a:cs typeface="Arial" pitchFamily="34" charset="0"/>
            </a:endParaRPr>
          </a:p>
          <a:p>
            <a:pPr lvl="0" algn="just">
              <a:buFont typeface="Wingdings" pitchFamily="2" charset="2"/>
              <a:buChar char="Ø"/>
            </a:pPr>
            <a:r>
              <a:rPr lang="en-US" sz="2400" b="1" dirty="0" smtClean="0">
                <a:latin typeface="Arial" pitchFamily="34" charset="0"/>
                <a:cs typeface="Arial" pitchFamily="34" charset="0"/>
              </a:rPr>
              <a:t>Fight online counterfeit sales holistically </a:t>
            </a:r>
          </a:p>
          <a:p>
            <a:pPr lvl="1" algn="just">
              <a:buFont typeface="Wingdings" pitchFamily="2" charset="2"/>
              <a:buChar char="Ø"/>
            </a:pPr>
            <a:r>
              <a:rPr lang="en-US" dirty="0" smtClean="0">
                <a:latin typeface="Arial" pitchFamily="34" charset="0"/>
                <a:cs typeface="Arial" pitchFamily="34" charset="0"/>
              </a:rPr>
              <a:t>Online counterfeit sales are easier to address when the entire enterprise participates. </a:t>
            </a:r>
          </a:p>
          <a:p>
            <a:pPr lvl="1" algn="just">
              <a:buFont typeface="Wingdings" pitchFamily="2" charset="2"/>
              <a:buChar char="Ø"/>
            </a:pPr>
            <a:r>
              <a:rPr lang="en-US" dirty="0" smtClean="0">
                <a:latin typeface="Arial" pitchFamily="34" charset="0"/>
                <a:cs typeface="Arial" pitchFamily="34" charset="0"/>
              </a:rPr>
              <a:t>set up a cross-functional task force to address the issue in a coordinated, holistic manner. </a:t>
            </a:r>
          </a:p>
          <a:p>
            <a:pPr lvl="1" algn="just">
              <a:buFont typeface="Wingdings" pitchFamily="2" charset="2"/>
              <a:buChar char="Ø"/>
            </a:pPr>
            <a:r>
              <a:rPr lang="en-US" dirty="0" smtClean="0">
                <a:latin typeface="Arial" pitchFamily="34" charset="0"/>
                <a:cs typeface="Arial" pitchFamily="34" charset="0"/>
              </a:rPr>
              <a:t>vary by industry and enterprise, but can include legal, marketing, risk management, loss prevention </a:t>
            </a:r>
          </a:p>
          <a:p>
            <a:pPr lvl="1" algn="just">
              <a:buFont typeface="Wingdings" pitchFamily="2" charset="2"/>
              <a:buChar char="Ø"/>
            </a:pPr>
            <a:r>
              <a:rPr lang="en-US" dirty="0" smtClean="0">
                <a:latin typeface="Arial" pitchFamily="34" charset="0"/>
                <a:cs typeface="Arial" pitchFamily="34" charset="0"/>
              </a:rPr>
              <a:t>Attack both promotional and distribution channels, this group needs to address more features of the problem than seen in the physical world</a:t>
            </a:r>
          </a:p>
          <a:p>
            <a:pPr lvl="1" algn="just">
              <a:buFont typeface="Wingdings" pitchFamily="2" charset="2"/>
              <a:buChar char="Ø"/>
            </a:pPr>
            <a:r>
              <a:rPr lang="en-US" dirty="0" smtClean="0">
                <a:latin typeface="Arial" pitchFamily="34" charset="0"/>
                <a:cs typeface="Arial" pitchFamily="34" charset="0"/>
              </a:rPr>
              <a:t>Set priorities and strategies for detecting, reporting and responding to infringers and inform the process as per situations. </a:t>
            </a: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239000" cy="6477000"/>
          </a:xfrm>
        </p:spPr>
        <p:txBody>
          <a:bodyPr>
            <a:normAutofit fontScale="62500" lnSpcReduction="20000"/>
          </a:bodyPr>
          <a:lstStyle/>
          <a:p>
            <a:pPr lvl="0" algn="just">
              <a:buFont typeface="Wingdings" pitchFamily="2" charset="2"/>
              <a:buChar char="Ø"/>
            </a:pPr>
            <a:endParaRPr lang="en-US" sz="3100" b="1" dirty="0" smtClean="0">
              <a:latin typeface="Arial" pitchFamily="34" charset="0"/>
              <a:cs typeface="Arial" pitchFamily="34" charset="0"/>
            </a:endParaRPr>
          </a:p>
          <a:p>
            <a:pPr lvl="0" algn="just">
              <a:buFont typeface="Wingdings" pitchFamily="2" charset="2"/>
              <a:buChar char="Ø"/>
            </a:pPr>
            <a:r>
              <a:rPr lang="en-US" sz="3200" b="1" dirty="0" smtClean="0">
                <a:latin typeface="Arial" pitchFamily="34" charset="0"/>
                <a:cs typeface="Arial" pitchFamily="34" charset="0"/>
              </a:rPr>
              <a:t>Use online intelligence for offline measures </a:t>
            </a:r>
          </a:p>
          <a:p>
            <a:pPr lvl="1" algn="just">
              <a:buFont typeface="Wingdings" pitchFamily="2" charset="2"/>
              <a:buChar char="Ø"/>
            </a:pPr>
            <a:r>
              <a:rPr lang="en-US" sz="2600" dirty="0" smtClean="0">
                <a:latin typeface="Arial" pitchFamily="34" charset="0"/>
                <a:cs typeface="Arial" pitchFamily="34" charset="0"/>
              </a:rPr>
              <a:t>Physical investigations, raids, other activities being costly and time-consuming, it’s critical to know the focus area. </a:t>
            </a:r>
          </a:p>
          <a:p>
            <a:pPr lvl="1" algn="just">
              <a:buFont typeface="Wingdings" pitchFamily="2" charset="2"/>
              <a:buChar char="Ø"/>
            </a:pPr>
            <a:r>
              <a:rPr lang="en-US" sz="2600" dirty="0" smtClean="0">
                <a:latin typeface="Arial" pitchFamily="34" charset="0"/>
                <a:cs typeface="Arial" pitchFamily="34" charset="0"/>
              </a:rPr>
              <a:t>Online intelligence can help identify the most wanted targets to be focused and most effective. </a:t>
            </a:r>
          </a:p>
          <a:p>
            <a:pPr lvl="0" algn="just">
              <a:buFont typeface="Wingdings" pitchFamily="2" charset="2"/>
              <a:buChar char="Ø"/>
            </a:pPr>
            <a:endParaRPr lang="en-US" dirty="0" smtClean="0">
              <a:latin typeface="Arial" pitchFamily="34" charset="0"/>
              <a:cs typeface="Arial" pitchFamily="34" charset="0"/>
            </a:endParaRPr>
          </a:p>
          <a:p>
            <a:pPr lvl="0" algn="just">
              <a:buFont typeface="Wingdings" pitchFamily="2" charset="2"/>
              <a:buChar char="Ø"/>
            </a:pPr>
            <a:r>
              <a:rPr lang="en-US" sz="3200" b="1" dirty="0" smtClean="0">
                <a:latin typeface="Arial" pitchFamily="34" charset="0"/>
                <a:cs typeface="Arial" pitchFamily="34" charset="0"/>
              </a:rPr>
              <a:t>Act swiftly and globally </a:t>
            </a:r>
          </a:p>
          <a:p>
            <a:pPr lvl="1" algn="just">
              <a:buFont typeface="Wingdings" pitchFamily="2" charset="2"/>
              <a:buChar char="Ø"/>
            </a:pPr>
            <a:r>
              <a:rPr lang="en-US" sz="2600" dirty="0" smtClean="0">
                <a:latin typeface="Arial" pitchFamily="34" charset="0"/>
                <a:cs typeface="Arial" pitchFamily="34" charset="0"/>
              </a:rPr>
              <a:t>While a domestic target seem easy but it’s more effective to launch global action</a:t>
            </a:r>
          </a:p>
          <a:p>
            <a:pPr lvl="1" algn="just">
              <a:buFont typeface="Wingdings" pitchFamily="2" charset="2"/>
              <a:buChar char="Ø"/>
            </a:pPr>
            <a:r>
              <a:rPr lang="en-US" sz="2600" dirty="0" smtClean="0">
                <a:latin typeface="Arial" pitchFamily="34" charset="0"/>
                <a:cs typeface="Arial" pitchFamily="34" charset="0"/>
              </a:rPr>
              <a:t>Ensuring your trademarks are registered internationally some countries observe a “first-to-file” policy</a:t>
            </a:r>
          </a:p>
          <a:p>
            <a:pPr lvl="1" algn="just">
              <a:buFont typeface="Wingdings" pitchFamily="2" charset="2"/>
              <a:buChar char="Ø"/>
            </a:pPr>
            <a:r>
              <a:rPr lang="en-US" sz="2600" dirty="0" smtClean="0">
                <a:latin typeface="Arial" pitchFamily="34" charset="0"/>
                <a:cs typeface="Arial" pitchFamily="34" charset="0"/>
              </a:rPr>
              <a:t>Global effort doesn’t prevent targeting a specific country exclusively., this may require competent language translation resources for monitoring, detection and enforcement. </a:t>
            </a:r>
          </a:p>
          <a:p>
            <a:pPr lvl="1" algn="just">
              <a:buFont typeface="Wingdings" pitchFamily="2" charset="2"/>
              <a:buChar char="Ø"/>
            </a:pPr>
            <a:r>
              <a:rPr lang="en-US" sz="2600" dirty="0" smtClean="0">
                <a:latin typeface="Arial" pitchFamily="34" charset="0"/>
                <a:cs typeface="Arial" pitchFamily="34" charset="0"/>
              </a:rPr>
              <a:t>Try to hire third-party brand protection solution providers for expertise. </a:t>
            </a:r>
          </a:p>
          <a:p>
            <a:pPr lvl="0" algn="just">
              <a:buFont typeface="Wingdings" pitchFamily="2" charset="2"/>
              <a:buChar char="Ø"/>
            </a:pPr>
            <a:endParaRPr lang="en-US" sz="3100" b="1" dirty="0" smtClean="0">
              <a:latin typeface="Arial" pitchFamily="34" charset="0"/>
              <a:cs typeface="Arial" pitchFamily="34" charset="0"/>
            </a:endParaRPr>
          </a:p>
          <a:p>
            <a:pPr lvl="0" algn="just">
              <a:buFont typeface="Wingdings" pitchFamily="2" charset="2"/>
              <a:buChar char="Ø"/>
            </a:pPr>
            <a:r>
              <a:rPr lang="en-US" sz="3200" b="1" dirty="0" smtClean="0">
                <a:latin typeface="Arial" pitchFamily="34" charset="0"/>
                <a:cs typeface="Arial" pitchFamily="34" charset="0"/>
              </a:rPr>
              <a:t>Educate your customers </a:t>
            </a:r>
          </a:p>
          <a:p>
            <a:pPr lvl="1" algn="just">
              <a:buFont typeface="Wingdings" pitchFamily="2" charset="2"/>
              <a:buChar char="Ø"/>
            </a:pPr>
            <a:r>
              <a:rPr lang="en-US" sz="2600" dirty="0" smtClean="0">
                <a:latin typeface="Arial" pitchFamily="34" charset="0"/>
                <a:cs typeface="Arial" pitchFamily="34" charset="0"/>
              </a:rPr>
              <a:t>Educate your customers about the risks of buying from unauthorized sources, and take their help in reporting targets. </a:t>
            </a:r>
          </a:p>
          <a:p>
            <a:pPr lvl="1" algn="just">
              <a:buNone/>
            </a:pPr>
            <a:r>
              <a:rPr lang="en-US" dirty="0" smtClean="0"/>
              <a:t> </a:t>
            </a:r>
          </a:p>
          <a:p>
            <a:pPr algn="just">
              <a:buFont typeface="Wingdings" pitchFamily="2" charset="2"/>
              <a:buChar char="Ø"/>
            </a:pPr>
            <a:r>
              <a:rPr lang="en-US" sz="3200" b="1" dirty="0" smtClean="0">
                <a:latin typeface="Arial" pitchFamily="34" charset="0"/>
                <a:cs typeface="Arial" pitchFamily="34" charset="0"/>
              </a:rPr>
              <a:t>Artificial intelligence and machine learning</a:t>
            </a:r>
          </a:p>
          <a:p>
            <a:pPr lvl="1" algn="just">
              <a:buFont typeface="Wingdings" pitchFamily="2" charset="2"/>
              <a:buChar char="Ø"/>
            </a:pPr>
            <a:r>
              <a:rPr lang="en-US" sz="2600" dirty="0" smtClean="0">
                <a:latin typeface="Arial" pitchFamily="34" charset="0"/>
                <a:cs typeface="Arial" pitchFamily="34" charset="0"/>
              </a:rPr>
              <a:t>Use AI to understand the pattern, the way they describe products with keywords and continually change search parameters to adapt.</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3200" dirty="0" smtClean="0">
                <a:solidFill>
                  <a:srgbClr val="0070C0"/>
                </a:solidFill>
                <a:latin typeface="Arial" pitchFamily="34" charset="0"/>
                <a:cs typeface="Arial" pitchFamily="34" charset="0"/>
              </a:rPr>
              <a:t>Legal / Enforcement actions IN INDIA </a:t>
            </a:r>
            <a:endParaRPr lang="en-US" sz="3200" dirty="0">
              <a:solidFill>
                <a:srgbClr val="0070C0"/>
              </a:solidFill>
              <a:latin typeface="Arial" pitchFamily="34" charset="0"/>
              <a:cs typeface="Arial" pitchFamily="34" charset="0"/>
            </a:endParaRPr>
          </a:p>
        </p:txBody>
      </p:sp>
      <p:sp>
        <p:nvSpPr>
          <p:cNvPr id="3" name="Content Placeholder 2"/>
          <p:cNvSpPr>
            <a:spLocks noGrp="1"/>
          </p:cNvSpPr>
          <p:nvPr>
            <p:ph idx="1"/>
          </p:nvPr>
        </p:nvSpPr>
        <p:spPr>
          <a:xfrm>
            <a:off x="152400" y="1295400"/>
            <a:ext cx="7848600" cy="5160336"/>
          </a:xfrm>
        </p:spPr>
        <p:txBody>
          <a:bodyPr>
            <a:normAutofit lnSpcReduction="10000"/>
          </a:bodyPr>
          <a:lstStyle/>
          <a:p>
            <a:pPr algn="just">
              <a:buFont typeface="Wingdings" pitchFamily="2" charset="2"/>
              <a:buChar char="Ø"/>
            </a:pPr>
            <a:r>
              <a:rPr lang="en-US" b="1" dirty="0" smtClean="0">
                <a:latin typeface="Arial" pitchFamily="34" charset="0"/>
                <a:cs typeface="Arial" pitchFamily="34" charset="0"/>
              </a:rPr>
              <a:t>Enforcement</a:t>
            </a:r>
            <a:endParaRPr lang="en-US" dirty="0" smtClean="0">
              <a:latin typeface="Arial" pitchFamily="34" charset="0"/>
              <a:cs typeface="Arial" pitchFamily="34" charset="0"/>
            </a:endParaRPr>
          </a:p>
          <a:p>
            <a:pPr lvl="1" algn="just">
              <a:buFont typeface="Wingdings" pitchFamily="2" charset="2"/>
              <a:buChar char="Ø"/>
            </a:pPr>
            <a:r>
              <a:rPr lang="en-US" dirty="0" smtClean="0">
                <a:latin typeface="Arial" pitchFamily="34" charset="0"/>
                <a:cs typeface="Arial" pitchFamily="34" charset="0"/>
              </a:rPr>
              <a:t>District court and above can hear trademark disputes related to passing off and infringement. </a:t>
            </a:r>
          </a:p>
          <a:p>
            <a:pPr lvl="1" algn="just">
              <a:buFont typeface="Wingdings" pitchFamily="2" charset="2"/>
              <a:buChar char="Ø"/>
            </a:pPr>
            <a:r>
              <a:rPr lang="en-US" dirty="0" smtClean="0">
                <a:latin typeface="Arial" pitchFamily="34" charset="0"/>
                <a:cs typeface="Arial" pitchFamily="34" charset="0"/>
              </a:rPr>
              <a:t>Therefore, a case relating to a trademark dispute can usually be filed in a district court. </a:t>
            </a:r>
          </a:p>
          <a:p>
            <a:pPr algn="just">
              <a:buFont typeface="Wingdings" pitchFamily="2" charset="2"/>
              <a:buChar char="Ø"/>
            </a:pPr>
            <a:r>
              <a:rPr lang="en-US" b="1" dirty="0" smtClean="0">
                <a:latin typeface="Arial" pitchFamily="34" charset="0"/>
                <a:cs typeface="Arial" pitchFamily="34" charset="0"/>
              </a:rPr>
              <a:t>Actions</a:t>
            </a:r>
          </a:p>
          <a:p>
            <a:pPr lvl="1" algn="just">
              <a:buFont typeface="Wingdings" pitchFamily="2" charset="2"/>
              <a:buChar char="Ø"/>
            </a:pPr>
            <a:r>
              <a:rPr lang="en-US" dirty="0" smtClean="0">
                <a:latin typeface="Arial" pitchFamily="34" charset="0"/>
                <a:cs typeface="Arial" pitchFamily="34" charset="0"/>
              </a:rPr>
              <a:t>The actions which can be taken to protect trademarks in India, including against passing off and infringement, are as follows.</a:t>
            </a:r>
          </a:p>
          <a:p>
            <a:pPr lvl="1" algn="just">
              <a:buFont typeface="Wingdings" pitchFamily="2" charset="2"/>
              <a:buChar char="Ø"/>
            </a:pPr>
            <a:r>
              <a:rPr lang="en-US" dirty="0" smtClean="0">
                <a:latin typeface="Arial" pitchFamily="34" charset="0"/>
                <a:cs typeface="Arial" pitchFamily="34" charset="0"/>
              </a:rPr>
              <a:t>Civil remedies :</a:t>
            </a:r>
          </a:p>
          <a:p>
            <a:pPr lvl="2" algn="just">
              <a:buFont typeface="Wingdings" pitchFamily="2" charset="2"/>
              <a:buChar char="Ø"/>
            </a:pPr>
            <a:r>
              <a:rPr lang="en-US" dirty="0" smtClean="0">
                <a:latin typeface="Arial" pitchFamily="34" charset="0"/>
                <a:cs typeface="Arial" pitchFamily="34" charset="0"/>
              </a:rPr>
              <a:t>an interlocutory, temporary or </a:t>
            </a:r>
            <a:r>
              <a:rPr lang="en-US" i="1" dirty="0" smtClean="0">
                <a:latin typeface="Arial" pitchFamily="34" charset="0"/>
                <a:cs typeface="Arial" pitchFamily="34" charset="0"/>
              </a:rPr>
              <a:t>ad interim </a:t>
            </a:r>
            <a:r>
              <a:rPr lang="en-US" dirty="0" smtClean="0">
                <a:latin typeface="Arial" pitchFamily="34" charset="0"/>
                <a:cs typeface="Arial" pitchFamily="34" charset="0"/>
              </a:rPr>
              <a:t>injunction;</a:t>
            </a:r>
          </a:p>
          <a:p>
            <a:pPr lvl="2" algn="just">
              <a:buFont typeface="Wingdings" pitchFamily="2" charset="2"/>
              <a:buChar char="Ø"/>
            </a:pPr>
            <a:r>
              <a:rPr lang="en-US" dirty="0" smtClean="0">
                <a:latin typeface="Arial" pitchFamily="34" charset="0"/>
                <a:cs typeface="Arial" pitchFamily="34" charset="0"/>
              </a:rPr>
              <a:t>a permanent or perpetual injunction;</a:t>
            </a:r>
          </a:p>
          <a:p>
            <a:pPr lvl="2" algn="just">
              <a:buFont typeface="Wingdings" pitchFamily="2" charset="2"/>
              <a:buChar char="Ø"/>
            </a:pPr>
            <a:r>
              <a:rPr lang="en-US" dirty="0" smtClean="0">
                <a:latin typeface="Arial" pitchFamily="34" charset="0"/>
                <a:cs typeface="Arial" pitchFamily="34" charset="0"/>
              </a:rPr>
              <a:t>damages or accounts of profits; and</a:t>
            </a:r>
          </a:p>
          <a:p>
            <a:pPr lvl="2" algn="just">
              <a:buFont typeface="Wingdings" pitchFamily="2" charset="2"/>
              <a:buChar char="Ø"/>
            </a:pPr>
            <a:r>
              <a:rPr lang="en-US" dirty="0" smtClean="0">
                <a:latin typeface="Arial" pitchFamily="34" charset="0"/>
                <a:cs typeface="Arial" pitchFamily="34" charset="0"/>
              </a:rPr>
              <a:t>delivery up and destruction</a:t>
            </a:r>
          </a:p>
          <a:p>
            <a:endParaRPr lang="en-US" dirty="0" smtClean="0"/>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92500" lnSpcReduction="20000"/>
          </a:bodyPr>
          <a:lstStyle/>
          <a:p>
            <a:endParaRPr lang="en-US" dirty="0" smtClean="0"/>
          </a:p>
          <a:p>
            <a:pPr algn="just">
              <a:buFont typeface="Wingdings" pitchFamily="2" charset="2"/>
              <a:buChar char="Ø"/>
            </a:pPr>
            <a:r>
              <a:rPr lang="en-US" sz="2200" dirty="0" smtClean="0">
                <a:latin typeface="Arial" pitchFamily="34" charset="0"/>
                <a:cs typeface="Arial" pitchFamily="34" charset="0"/>
              </a:rPr>
              <a:t>A registered owner of a trademark or a licensee (provided that the licensee agreements grants such right) which believes that its mark is being infringed may institute infringement proceedings.</a:t>
            </a:r>
          </a:p>
          <a:p>
            <a:pPr algn="just">
              <a:buFont typeface="Wingdings" pitchFamily="2" charset="2"/>
              <a:buChar char="Ø"/>
            </a:pPr>
            <a:endParaRPr lang="en-US" dirty="0" smtClean="0">
              <a:latin typeface="Arial" pitchFamily="34" charset="0"/>
              <a:cs typeface="Arial" pitchFamily="34" charset="0"/>
            </a:endParaRPr>
          </a:p>
          <a:p>
            <a:pPr algn="just">
              <a:buFont typeface="Wingdings" pitchFamily="2" charset="2"/>
              <a:buChar char="Ø"/>
            </a:pPr>
            <a:r>
              <a:rPr lang="en-US" b="1" dirty="0" smtClean="0">
                <a:latin typeface="Arial" pitchFamily="34" charset="0"/>
                <a:cs typeface="Arial" pitchFamily="34" charset="0"/>
              </a:rPr>
              <a:t>Injunctions:</a:t>
            </a:r>
          </a:p>
          <a:p>
            <a:pPr lvl="1" algn="just">
              <a:buFont typeface="Wingdings" pitchFamily="2" charset="2"/>
              <a:buChar char="Ø"/>
            </a:pPr>
            <a:r>
              <a:rPr lang="en-US" dirty="0" smtClean="0">
                <a:latin typeface="Arial" pitchFamily="34" charset="0"/>
                <a:cs typeface="Arial" pitchFamily="34" charset="0"/>
              </a:rPr>
              <a:t>Under the Code of Civil Procedure 1908, a temporary injunction can be granted by the court where one of the following applies:</a:t>
            </a:r>
          </a:p>
          <a:p>
            <a:pPr lvl="2" algn="just">
              <a:buFont typeface="Wingdings" pitchFamily="2" charset="2"/>
              <a:buChar char="Ø"/>
            </a:pPr>
            <a:r>
              <a:rPr lang="en-US" dirty="0" smtClean="0">
                <a:latin typeface="Arial" pitchFamily="34" charset="0"/>
                <a:cs typeface="Arial" pitchFamily="34" charset="0"/>
              </a:rPr>
              <a:t>The property in dispute is in danger of being wasted, damaged or alienated by any party to the suit, or wrongfully sold in execution of a decree.</a:t>
            </a:r>
          </a:p>
          <a:p>
            <a:pPr lvl="2" algn="just">
              <a:buFont typeface="Wingdings" pitchFamily="2" charset="2"/>
              <a:buChar char="Ø"/>
            </a:pPr>
            <a:r>
              <a:rPr lang="en-US" dirty="0" smtClean="0">
                <a:latin typeface="Arial" pitchFamily="34" charset="0"/>
                <a:cs typeface="Arial" pitchFamily="34" charset="0"/>
              </a:rPr>
              <a:t>The defendants threatens or intends to remove or dispose of the property with a view to defrauding creditors.</a:t>
            </a:r>
          </a:p>
          <a:p>
            <a:pPr lvl="2" algn="just">
              <a:buFont typeface="Wingdings" pitchFamily="2" charset="2"/>
              <a:buChar char="Ø"/>
            </a:pPr>
            <a:r>
              <a:rPr lang="en-US" dirty="0" smtClean="0">
                <a:latin typeface="Arial" pitchFamily="34" charset="0"/>
                <a:cs typeface="Arial" pitchFamily="34" charset="0"/>
              </a:rPr>
              <a:t>The defendant threatens to cause injury to the plaintiff in relation to any property in dispute in the suit.</a:t>
            </a:r>
          </a:p>
          <a:p>
            <a:pPr lvl="2" algn="just">
              <a:buFont typeface="Wingdings" pitchFamily="2" charset="2"/>
              <a:buChar char="Ø"/>
            </a:pPr>
            <a:r>
              <a:rPr lang="en-US" dirty="0" smtClean="0">
                <a:latin typeface="Arial" pitchFamily="34" charset="0"/>
                <a:cs typeface="Arial" pitchFamily="34" charset="0"/>
              </a:rPr>
              <a:t>The defendant is about to commit a breach of contract or other kind of injury.</a:t>
            </a:r>
          </a:p>
          <a:p>
            <a:pPr lvl="2" algn="just">
              <a:buFont typeface="Wingdings" pitchFamily="2" charset="2"/>
              <a:buChar char="Ø"/>
            </a:pPr>
            <a:r>
              <a:rPr lang="en-US" dirty="0" smtClean="0">
                <a:latin typeface="Arial" pitchFamily="34" charset="0"/>
                <a:cs typeface="Arial" pitchFamily="34" charset="0"/>
              </a:rPr>
              <a:t>The court is of the opinion that the interests of justice require a temporary injunction.</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239000" cy="6227136"/>
          </a:xfrm>
        </p:spPr>
        <p:txBody>
          <a:bodyPr>
            <a:normAutofit lnSpcReduction="10000"/>
          </a:bodyPr>
          <a:lstStyle/>
          <a:p>
            <a:endParaRPr lang="en-US" dirty="0" smtClean="0"/>
          </a:p>
          <a:p>
            <a:pPr algn="just">
              <a:buFont typeface="Wingdings" pitchFamily="2" charset="2"/>
              <a:buChar char="Ø"/>
            </a:pPr>
            <a:r>
              <a:rPr lang="en-US" sz="2400" dirty="0" smtClean="0">
                <a:latin typeface="Arial" pitchFamily="34" charset="0"/>
                <a:cs typeface="Arial" pitchFamily="34" charset="0"/>
              </a:rPr>
              <a:t>Punitive damages may be allowed at the discretion of the court. </a:t>
            </a:r>
          </a:p>
          <a:p>
            <a:pPr lvl="1" algn="just">
              <a:buFont typeface="Wingdings" pitchFamily="2" charset="2"/>
              <a:buChar char="Ø"/>
            </a:pPr>
            <a:r>
              <a:rPr lang="en-US" sz="2100" dirty="0" smtClean="0">
                <a:latin typeface="Arial" pitchFamily="34" charset="0"/>
                <a:cs typeface="Arial" pitchFamily="34" charset="0"/>
              </a:rPr>
              <a:t>In </a:t>
            </a:r>
            <a:r>
              <a:rPr lang="en-US" sz="2100" i="1" dirty="0" smtClean="0">
                <a:latin typeface="Arial" pitchFamily="34" charset="0"/>
                <a:cs typeface="Arial" pitchFamily="34" charset="0"/>
              </a:rPr>
              <a:t>Time Incorporated v </a:t>
            </a:r>
            <a:r>
              <a:rPr lang="en-US" sz="2100" i="1" dirty="0" err="1" smtClean="0">
                <a:latin typeface="Arial" pitchFamily="34" charset="0"/>
                <a:cs typeface="Arial" pitchFamily="34" charset="0"/>
              </a:rPr>
              <a:t>Lokesh</a:t>
            </a:r>
            <a:r>
              <a:rPr lang="en-US" sz="2100" i="1" dirty="0" smtClean="0">
                <a:latin typeface="Arial" pitchFamily="34" charset="0"/>
                <a:cs typeface="Arial" pitchFamily="34" charset="0"/>
              </a:rPr>
              <a:t> </a:t>
            </a:r>
            <a:r>
              <a:rPr lang="en-US" sz="2100" i="1" dirty="0" err="1" smtClean="0">
                <a:latin typeface="Arial" pitchFamily="34" charset="0"/>
                <a:cs typeface="Arial" pitchFamily="34" charset="0"/>
              </a:rPr>
              <a:t>Srivastava</a:t>
            </a:r>
            <a:r>
              <a:rPr lang="en-US" sz="2100" i="1" dirty="0" smtClean="0">
                <a:latin typeface="Arial" pitchFamily="34" charset="0"/>
                <a:cs typeface="Arial" pitchFamily="34" charset="0"/>
              </a:rPr>
              <a:t> </a:t>
            </a:r>
            <a:r>
              <a:rPr lang="en-US" sz="2100" dirty="0" smtClean="0">
                <a:latin typeface="Arial" pitchFamily="34" charset="0"/>
                <a:cs typeface="Arial" pitchFamily="34" charset="0"/>
              </a:rPr>
              <a:t>(2005 (3) PTC (3)) the court observed that the award of compensatory damages to the plaintiff is intended to compensate it for the loss suffered, whereas punitive damages are intended to deter the wrongdoer. </a:t>
            </a:r>
          </a:p>
          <a:p>
            <a:pPr lvl="1" algn="just">
              <a:buFont typeface="Wingdings" pitchFamily="2" charset="2"/>
              <a:buChar char="Ø"/>
            </a:pPr>
            <a:r>
              <a:rPr lang="en-US" sz="2100" dirty="0" smtClean="0">
                <a:latin typeface="Arial" pitchFamily="34" charset="0"/>
                <a:cs typeface="Arial" pitchFamily="34" charset="0"/>
              </a:rPr>
              <a:t>As such, in appropriate cases these must be awarded to signal to wrongdoers that the law does not consider a breach to be merely a matter between rival parties, but is also concerned about those which suffer on account of the breach.</a:t>
            </a:r>
          </a:p>
          <a:p>
            <a:pPr lvl="1" algn="just">
              <a:buFont typeface="Wingdings" pitchFamily="2" charset="2"/>
              <a:buChar char="Ø"/>
            </a:pPr>
            <a:r>
              <a:rPr lang="en-US" sz="2100" dirty="0" smtClean="0">
                <a:latin typeface="Arial" pitchFamily="34" charset="0"/>
                <a:cs typeface="Arial" pitchFamily="34" charset="0"/>
              </a:rPr>
              <a:t>In </a:t>
            </a:r>
            <a:r>
              <a:rPr lang="en-US" sz="2100" i="1" dirty="0" smtClean="0">
                <a:latin typeface="Arial" pitchFamily="34" charset="0"/>
                <a:cs typeface="Arial" pitchFamily="34" charset="0"/>
              </a:rPr>
              <a:t>Cartier International Ag v </a:t>
            </a:r>
            <a:r>
              <a:rPr lang="en-US" sz="2100" i="1" dirty="0" err="1" smtClean="0">
                <a:latin typeface="Arial" pitchFamily="34" charset="0"/>
                <a:cs typeface="Arial" pitchFamily="34" charset="0"/>
              </a:rPr>
              <a:t>Gaurav</a:t>
            </a:r>
            <a:r>
              <a:rPr lang="en-US" sz="2100" i="1" dirty="0" smtClean="0">
                <a:latin typeface="Arial" pitchFamily="34" charset="0"/>
                <a:cs typeface="Arial" pitchFamily="34" charset="0"/>
              </a:rPr>
              <a:t> Bhatia </a:t>
            </a:r>
            <a:r>
              <a:rPr lang="en-US" sz="2100" dirty="0" smtClean="0">
                <a:latin typeface="Arial" pitchFamily="34" charset="0"/>
                <a:cs typeface="Arial" pitchFamily="34" charset="0"/>
              </a:rPr>
              <a:t>(CS (OS) No 1317/2014) the plaintiff submitted a methodology for computing punitive damages. The Delhi High Court granted damages of Rs10 million after taking into consideration the methodology of computing punitive damages as stated by the plaintiff.</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77500" lnSpcReduction="20000"/>
          </a:bodyPr>
          <a:lstStyle/>
          <a:p>
            <a:pPr algn="just">
              <a:buFont typeface="Wingdings" pitchFamily="2" charset="2"/>
              <a:buChar char="Ø"/>
            </a:pPr>
            <a:endParaRPr lang="en-US" b="1" dirty="0" smtClean="0">
              <a:latin typeface="Arial" pitchFamily="34" charset="0"/>
              <a:cs typeface="Arial" pitchFamily="34" charset="0"/>
            </a:endParaRPr>
          </a:p>
          <a:p>
            <a:pPr algn="just">
              <a:buFont typeface="Wingdings" pitchFamily="2" charset="2"/>
              <a:buChar char="Ø"/>
            </a:pPr>
            <a:r>
              <a:rPr lang="en-US" b="1" dirty="0" smtClean="0">
                <a:latin typeface="Arial" pitchFamily="34" charset="0"/>
                <a:cs typeface="Arial" pitchFamily="34" charset="0"/>
              </a:rPr>
              <a:t>Customs enforcement</a:t>
            </a:r>
          </a:p>
          <a:p>
            <a:pPr lvl="1" algn="just">
              <a:buFont typeface="Wingdings" pitchFamily="2" charset="2"/>
              <a:buChar char="Ø"/>
            </a:pPr>
            <a:r>
              <a:rPr lang="en-US" dirty="0" smtClean="0">
                <a:latin typeface="Arial" pitchFamily="34" charset="0"/>
                <a:cs typeface="Arial" pitchFamily="34" charset="0"/>
              </a:rPr>
              <a:t>The IP Rights (Imported Goods) Enforcement Rules 2007 empower customs officers to enforce IP rights over imported goods. </a:t>
            </a:r>
          </a:p>
          <a:p>
            <a:pPr lvl="1" algn="just">
              <a:buFont typeface="Wingdings" pitchFamily="2" charset="2"/>
              <a:buChar char="Ø"/>
            </a:pPr>
            <a:r>
              <a:rPr lang="en-US" dirty="0" smtClean="0">
                <a:latin typeface="Arial" pitchFamily="34" charset="0"/>
                <a:cs typeface="Arial" pitchFamily="34" charset="0"/>
              </a:rPr>
              <a:t>Detailed procedure by which a rights holder can register its IP rights with customs officials. </a:t>
            </a:r>
          </a:p>
          <a:p>
            <a:pPr lvl="1" algn="just">
              <a:buFont typeface="Wingdings" pitchFamily="2" charset="2"/>
              <a:buChar char="Ø"/>
            </a:pPr>
            <a:r>
              <a:rPr lang="en-US" dirty="0" smtClean="0">
                <a:latin typeface="Arial" pitchFamily="34" charset="0"/>
                <a:cs typeface="Arial" pitchFamily="34" charset="0"/>
              </a:rPr>
              <a:t>This registration imposes an administrative duty on Customs to protect the rights holder against violation of its IP rights.</a:t>
            </a:r>
          </a:p>
          <a:p>
            <a:pPr lvl="1" algn="just">
              <a:buFont typeface="Wingdings" pitchFamily="2" charset="2"/>
              <a:buChar char="Ø"/>
            </a:pPr>
            <a:endParaRPr lang="en-US" dirty="0" smtClean="0">
              <a:latin typeface="Arial" pitchFamily="34" charset="0"/>
              <a:cs typeface="Arial" pitchFamily="34" charset="0"/>
            </a:endParaRPr>
          </a:p>
          <a:p>
            <a:pPr algn="just">
              <a:buFont typeface="Wingdings" pitchFamily="2" charset="2"/>
              <a:buChar char="Ø"/>
            </a:pPr>
            <a:r>
              <a:rPr lang="en-US" b="1" dirty="0" smtClean="0">
                <a:latin typeface="Arial" pitchFamily="34" charset="0"/>
                <a:cs typeface="Arial" pitchFamily="34" charset="0"/>
              </a:rPr>
              <a:t>Appeal  - infringement decisions</a:t>
            </a:r>
            <a:endParaRPr lang="en-US" dirty="0" smtClean="0">
              <a:latin typeface="Arial" pitchFamily="34" charset="0"/>
              <a:cs typeface="Arial" pitchFamily="34" charset="0"/>
            </a:endParaRPr>
          </a:p>
          <a:p>
            <a:pPr lvl="1" algn="just">
              <a:buFont typeface="Wingdings" pitchFamily="2" charset="2"/>
              <a:buChar char="Ø"/>
            </a:pPr>
            <a:r>
              <a:rPr lang="en-US" dirty="0" smtClean="0">
                <a:latin typeface="Arial" pitchFamily="34" charset="0"/>
                <a:cs typeface="Arial" pitchFamily="34" charset="0"/>
              </a:rPr>
              <a:t>An appeal from an original district court judgment goes to the relevant high court. </a:t>
            </a:r>
          </a:p>
          <a:p>
            <a:pPr lvl="1" algn="just">
              <a:buFont typeface="Wingdings" pitchFamily="2" charset="2"/>
              <a:buChar char="Ø"/>
            </a:pPr>
            <a:r>
              <a:rPr lang="en-US" dirty="0" smtClean="0">
                <a:latin typeface="Arial" pitchFamily="34" charset="0"/>
                <a:cs typeface="Arial" pitchFamily="34" charset="0"/>
              </a:rPr>
              <a:t>An appeal from an original judgment or decree of a single bench of the high court (with original jurisdiction) goes to the division bench of the high court as a regular first appeal.</a:t>
            </a:r>
          </a:p>
          <a:p>
            <a:pPr lvl="1" algn="just">
              <a:buFont typeface="Wingdings" pitchFamily="2" charset="2"/>
              <a:buChar char="Ø"/>
            </a:pPr>
            <a:r>
              <a:rPr lang="en-US" dirty="0" smtClean="0">
                <a:latin typeface="Arial" pitchFamily="34" charset="0"/>
                <a:cs typeface="Arial" pitchFamily="34" charset="0"/>
              </a:rPr>
              <a:t>A judgment or decree in a regular first appeal can be challenged as a special leave petition before the Supreme Court. </a:t>
            </a:r>
          </a:p>
          <a:p>
            <a:pPr lvl="1" algn="just">
              <a:buFont typeface="Wingdings" pitchFamily="2" charset="2"/>
              <a:buChar char="Ø"/>
            </a:pPr>
            <a:r>
              <a:rPr lang="en-US" dirty="0" smtClean="0">
                <a:latin typeface="Arial" pitchFamily="34" charset="0"/>
                <a:cs typeface="Arial" pitchFamily="34" charset="0"/>
              </a:rPr>
              <a:t>Once a special leave petition has been admitted by the Supreme Court, it is converted to an appeal.</a:t>
            </a:r>
          </a:p>
          <a:p>
            <a:pPr algn="just">
              <a:buNone/>
            </a:pP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a:bodyPr>
          <a:lstStyle/>
          <a:p>
            <a:endParaRPr lang="en-US" dirty="0" smtClean="0"/>
          </a:p>
          <a:p>
            <a:pPr algn="just">
              <a:buFont typeface="Wingdings" pitchFamily="2" charset="2"/>
              <a:buChar char="Ø"/>
            </a:pPr>
            <a:r>
              <a:rPr lang="en-US" b="1" dirty="0" smtClean="0">
                <a:latin typeface="Arial" pitchFamily="34" charset="0"/>
                <a:cs typeface="Arial" pitchFamily="34" charset="0"/>
              </a:rPr>
              <a:t>Criminal Remedies</a:t>
            </a:r>
          </a:p>
          <a:p>
            <a:pPr lvl="1" algn="just">
              <a:buFont typeface="Wingdings" pitchFamily="2" charset="2"/>
              <a:buChar char="Ø"/>
            </a:pPr>
            <a:r>
              <a:rPr lang="en-US" sz="1900" dirty="0" smtClean="0">
                <a:latin typeface="Arial" pitchFamily="34" charset="0"/>
                <a:cs typeface="Arial" pitchFamily="34" charset="0"/>
              </a:rPr>
              <a:t>Sec. 103 / 104 – Trade Marks Act, 1999 </a:t>
            </a:r>
          </a:p>
          <a:p>
            <a:pPr lvl="1" algn="just">
              <a:buFont typeface="Wingdings" pitchFamily="2" charset="2"/>
              <a:buChar char="Ø"/>
            </a:pPr>
            <a:r>
              <a:rPr lang="en-US" sz="1900" dirty="0" smtClean="0">
                <a:latin typeface="Arial" pitchFamily="34" charset="0"/>
                <a:cs typeface="Arial" pitchFamily="34" charset="0"/>
              </a:rPr>
              <a:t>Sec. 63 and 64 – Copyright Act, 1957 </a:t>
            </a:r>
          </a:p>
          <a:p>
            <a:pPr algn="just">
              <a:buFont typeface="Wingdings" pitchFamily="2" charset="2"/>
              <a:buChar char="Ø"/>
            </a:pPr>
            <a:r>
              <a:rPr lang="en-US" sz="2000" dirty="0" smtClean="0">
                <a:latin typeface="Arial" pitchFamily="34" charset="0"/>
                <a:cs typeface="Arial" pitchFamily="34" charset="0"/>
              </a:rPr>
              <a:t>Falsification of Trademarks / Infringement of copyright is a cognizable offence </a:t>
            </a:r>
          </a:p>
          <a:p>
            <a:pPr algn="just">
              <a:buFont typeface="Wingdings" pitchFamily="2" charset="2"/>
              <a:buChar char="Ø"/>
            </a:pPr>
            <a:r>
              <a:rPr lang="en-US" sz="2000" dirty="0" smtClean="0">
                <a:latin typeface="Arial" pitchFamily="34" charset="0"/>
                <a:cs typeface="Arial" pitchFamily="34" charset="0"/>
              </a:rPr>
              <a:t>A complaint may be filed before a Magistrate; or </a:t>
            </a:r>
          </a:p>
          <a:p>
            <a:pPr algn="just">
              <a:buFont typeface="Wingdings" pitchFamily="2" charset="2"/>
              <a:buChar char="Ø"/>
            </a:pPr>
            <a:r>
              <a:rPr lang="en-US" sz="2000" dirty="0" smtClean="0">
                <a:latin typeface="Arial" pitchFamily="34" charset="0"/>
                <a:cs typeface="Arial" pitchFamily="34" charset="0"/>
              </a:rPr>
              <a:t>Police can register an FIR and prosecute directly; </a:t>
            </a:r>
          </a:p>
          <a:p>
            <a:pPr algn="just">
              <a:buFont typeface="Wingdings" pitchFamily="2" charset="2"/>
              <a:buChar char="Ø"/>
            </a:pPr>
            <a:r>
              <a:rPr lang="en-US" sz="2000" dirty="0" smtClean="0">
                <a:latin typeface="Arial" pitchFamily="34" charset="0"/>
                <a:cs typeface="Arial" pitchFamily="34" charset="0"/>
              </a:rPr>
              <a:t>Registration is not a requirement. </a:t>
            </a:r>
          </a:p>
          <a:p>
            <a:pPr algn="just">
              <a:buFont typeface="Wingdings" pitchFamily="2" charset="2"/>
              <a:buChar char="Ø"/>
            </a:pPr>
            <a:r>
              <a:rPr lang="en-US" sz="2000" dirty="0" smtClean="0">
                <a:latin typeface="Arial" pitchFamily="34" charset="0"/>
                <a:cs typeface="Arial" pitchFamily="34" charset="0"/>
              </a:rPr>
              <a:t>Imprisonment- 6 months to 3 years </a:t>
            </a:r>
          </a:p>
          <a:p>
            <a:pPr algn="just">
              <a:buFont typeface="Wingdings" pitchFamily="2" charset="2"/>
              <a:buChar char="Ø"/>
            </a:pPr>
            <a:r>
              <a:rPr lang="en-US" sz="2000" dirty="0" smtClean="0">
                <a:latin typeface="Arial" pitchFamily="34" charset="0"/>
                <a:cs typeface="Arial" pitchFamily="34" charset="0"/>
              </a:rPr>
              <a:t>Fine- Rs 50,000 to 2 </a:t>
            </a:r>
            <a:r>
              <a:rPr lang="en-US" sz="2000" dirty="0" err="1" smtClean="0">
                <a:latin typeface="Arial" pitchFamily="34" charset="0"/>
                <a:cs typeface="Arial" pitchFamily="34" charset="0"/>
              </a:rPr>
              <a:t>lakhs</a:t>
            </a:r>
            <a:r>
              <a:rPr lang="en-US" sz="2000" dirty="0" smtClean="0">
                <a:latin typeface="Arial" pitchFamily="34" charset="0"/>
                <a:cs typeface="Arial" pitchFamily="34" charset="0"/>
              </a:rPr>
              <a:t> </a:t>
            </a:r>
          </a:p>
          <a:p>
            <a:pPr algn="just">
              <a:buFont typeface="Wingdings" pitchFamily="2" charset="2"/>
              <a:buChar char="Ø"/>
            </a:pPr>
            <a:r>
              <a:rPr lang="en-US" sz="2000" dirty="0" smtClean="0">
                <a:latin typeface="Arial" pitchFamily="34" charset="0"/>
                <a:cs typeface="Arial" pitchFamily="34" charset="0"/>
              </a:rPr>
              <a:t>Enhanced penalty on subsequent convictions. </a:t>
            </a:r>
          </a:p>
          <a:p>
            <a:pPr algn="just">
              <a:buFont typeface="Wingdings" pitchFamily="2" charset="2"/>
              <a:buChar char="Ø"/>
            </a:pPr>
            <a:r>
              <a:rPr lang="en-US" sz="2000" dirty="0" smtClean="0">
                <a:latin typeface="Arial" pitchFamily="34" charset="0"/>
                <a:cs typeface="Arial" pitchFamily="34" charset="0"/>
              </a:rPr>
              <a:t>Seizure, forfeiture and destruction of infringing goods/ material for placing before the Magistrate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OW THE WORDS &quot;THANK YOU&quot; HELP BUILD A POSITIVE WORK CULTURE - Harris  Whitesell Consulting, LLC"/>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400800"/>
            <a:ext cx="7924800" cy="304800"/>
          </a:xfrm>
        </p:spPr>
        <p:txBody>
          <a:bodyPr>
            <a:normAutofit/>
          </a:bodyPr>
          <a:lstStyle/>
          <a:p>
            <a:r>
              <a:rPr lang="en-US" sz="1000" b="0" dirty="0" smtClean="0">
                <a:latin typeface="Arial" pitchFamily="34" charset="0"/>
                <a:cs typeface="Arial" pitchFamily="34" charset="0"/>
              </a:rPr>
              <a:t>Source - “The State of Counterfeiting In India – 2020- - A report by </a:t>
            </a:r>
            <a:r>
              <a:rPr lang="en-US" sz="1000" b="0" dirty="0" smtClean="0"/>
              <a:t>The Authentication Solution Providers’ Association (ASPA</a:t>
            </a:r>
            <a:r>
              <a:rPr lang="en-US" sz="1000" dirty="0" smtClean="0"/>
              <a:t>)</a:t>
            </a:r>
            <a:endParaRPr lang="en-US" sz="1000" dirty="0">
              <a:latin typeface="Arial" pitchFamily="34" charset="0"/>
              <a:cs typeface="Arial" pitchFamily="34" charset="0"/>
            </a:endParaRPr>
          </a:p>
        </p:txBody>
      </p:sp>
      <p:sp>
        <p:nvSpPr>
          <p:cNvPr id="3" name="Content Placeholder 2"/>
          <p:cNvSpPr>
            <a:spLocks noGrp="1"/>
          </p:cNvSpPr>
          <p:nvPr>
            <p:ph idx="1"/>
          </p:nvPr>
        </p:nvSpPr>
        <p:spPr>
          <a:xfrm>
            <a:off x="381000" y="228600"/>
            <a:ext cx="7543800" cy="6019800"/>
          </a:xfrm>
        </p:spPr>
        <p:txBody>
          <a:bodyPr>
            <a:normAutofit fontScale="77500" lnSpcReduction="20000"/>
          </a:bodyPr>
          <a:lstStyle/>
          <a:p>
            <a:pPr algn="just"/>
            <a:endParaRPr lang="en-US" sz="2300" dirty="0" smtClean="0">
              <a:latin typeface="Arial" pitchFamily="34" charset="0"/>
              <a:cs typeface="Arial" pitchFamily="34" charset="0"/>
            </a:endParaRPr>
          </a:p>
          <a:p>
            <a:pPr algn="just"/>
            <a:r>
              <a:rPr lang="en-US" b="1" u="sng" dirty="0" smtClean="0">
                <a:latin typeface="Arial" pitchFamily="34" charset="0"/>
                <a:cs typeface="Arial" pitchFamily="34" charset="0"/>
              </a:rPr>
              <a:t>Globally</a:t>
            </a:r>
            <a:r>
              <a:rPr lang="en-US" dirty="0" smtClean="0">
                <a:latin typeface="Arial" pitchFamily="34" charset="0"/>
                <a:cs typeface="Arial" pitchFamily="34" charset="0"/>
              </a:rPr>
              <a:t> - counterfeiting stands around 3 percent of global trade;</a:t>
            </a:r>
          </a:p>
          <a:p>
            <a:pPr algn="just"/>
            <a:r>
              <a:rPr lang="en-US" dirty="0">
                <a:latin typeface="Arial" pitchFamily="34" charset="0"/>
                <a:cs typeface="Arial" pitchFamily="34" charset="0"/>
              </a:rPr>
              <a:t>According to one OECD-EUIPO report, international trade in counterfeit pharmaceuticals reached </a:t>
            </a:r>
            <a:r>
              <a:rPr lang="en-US" b="1" dirty="0">
                <a:latin typeface="Arial" pitchFamily="34" charset="0"/>
                <a:cs typeface="Arial" pitchFamily="34" charset="0"/>
              </a:rPr>
              <a:t>$4.4 billion in 2016</a:t>
            </a:r>
          </a:p>
          <a:p>
            <a:pPr algn="just"/>
            <a:endParaRPr lang="en-US" dirty="0" smtClean="0">
              <a:latin typeface="Arial" pitchFamily="34" charset="0"/>
              <a:cs typeface="Arial" pitchFamily="34" charset="0"/>
            </a:endParaRPr>
          </a:p>
          <a:p>
            <a:pPr algn="just"/>
            <a:r>
              <a:rPr lang="en-US" b="1" u="sng" dirty="0" smtClean="0">
                <a:latin typeface="Arial" pitchFamily="34" charset="0"/>
                <a:cs typeface="Arial" pitchFamily="34" charset="0"/>
              </a:rPr>
              <a:t>India Story: </a:t>
            </a:r>
            <a:endParaRPr lang="en-US" dirty="0" smtClean="0">
              <a:latin typeface="Arial" pitchFamily="34" charset="0"/>
              <a:cs typeface="Arial" pitchFamily="34" charset="0"/>
            </a:endParaRPr>
          </a:p>
          <a:p>
            <a:pPr algn="just" fontAlgn="base"/>
            <a:r>
              <a:rPr lang="en-US" dirty="0" smtClean="0"/>
              <a:t>Counterfeit incidents increased by 24 percent between 2018 to 2019</a:t>
            </a:r>
          </a:p>
          <a:p>
            <a:pPr algn="just" fontAlgn="base"/>
            <a:endParaRPr lang="en-US" dirty="0" smtClean="0"/>
          </a:p>
          <a:p>
            <a:pPr algn="just" fontAlgn="base"/>
            <a:r>
              <a:rPr lang="en-US" dirty="0" smtClean="0"/>
              <a:t>Top 10 sectors - currency, FMCG, alcohol, pharmaceutical, documents, agriculture, infrastructure, automotive, tobacco, lifestyle and apparel</a:t>
            </a:r>
          </a:p>
          <a:p>
            <a:pPr algn="just" fontAlgn="base"/>
            <a:endParaRPr lang="en-US" dirty="0" smtClean="0"/>
          </a:p>
          <a:p>
            <a:pPr algn="just" fontAlgn="base"/>
            <a:r>
              <a:rPr lang="en-US" dirty="0" smtClean="0"/>
              <a:t>FMCG sector most impacted– incidents increased by 63 percent between 2018 (79) to 2019 (129)</a:t>
            </a:r>
          </a:p>
          <a:p>
            <a:pPr algn="just" fontAlgn="base"/>
            <a:endParaRPr lang="en-US" dirty="0" smtClean="0"/>
          </a:p>
          <a:p>
            <a:pPr algn="just" fontAlgn="base"/>
            <a:r>
              <a:rPr lang="en-US" dirty="0" smtClean="0"/>
              <a:t>Not limited to high-end luxury items but common day to day items including cooking oil, ghee, hair oil, soaps and medicine are increasingly reported</a:t>
            </a:r>
          </a:p>
          <a:p>
            <a:pPr algn="just" fontAlgn="base"/>
            <a:endParaRPr lang="en-US" dirty="0" smtClean="0"/>
          </a:p>
          <a:p>
            <a:pPr algn="just"/>
            <a:endParaRPr lang="en-US" sz="2100" dirty="0">
              <a:latin typeface="Arial" pitchFamily="34" charset="0"/>
              <a:cs typeface="Arial" pitchFamily="34" charset="0"/>
            </a:endParaRPr>
          </a:p>
          <a:p>
            <a:pPr algn="just"/>
            <a:endParaRPr lang="en-US" sz="2100" dirty="0" smtClean="0">
              <a:latin typeface="Arial" pitchFamily="34" charset="0"/>
              <a:cs typeface="Arial" pitchFamily="34" charset="0"/>
            </a:endParaRPr>
          </a:p>
          <a:p>
            <a:pPr lvl="1"/>
            <a:endParaRPr lang="en-US" sz="21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r>
              <a:rPr lang="en-US" dirty="0" smtClean="0"/>
              <a:t>Counterfeiting during CoVID19</a:t>
            </a:r>
            <a:endParaRPr lang="en-US" dirty="0"/>
          </a:p>
        </p:txBody>
      </p:sp>
      <p:sp>
        <p:nvSpPr>
          <p:cNvPr id="3" name="Content Placeholder 2"/>
          <p:cNvSpPr>
            <a:spLocks noGrp="1"/>
          </p:cNvSpPr>
          <p:nvPr>
            <p:ph idx="1"/>
          </p:nvPr>
        </p:nvSpPr>
        <p:spPr>
          <a:xfrm>
            <a:off x="457200" y="1219200"/>
            <a:ext cx="7239000" cy="5236536"/>
          </a:xfrm>
        </p:spPr>
        <p:txBody>
          <a:bodyPr>
            <a:normAutofit fontScale="85000" lnSpcReduction="10000"/>
          </a:bodyPr>
          <a:lstStyle/>
          <a:p>
            <a:pPr algn="just"/>
            <a:r>
              <a:rPr lang="en-US" dirty="0">
                <a:latin typeface="Arial" pitchFamily="34" charset="0"/>
                <a:cs typeface="Arial" pitchFamily="34" charset="0"/>
              </a:rPr>
              <a:t>Even in the Covid-19 crisis, it has been observed that :</a:t>
            </a:r>
          </a:p>
          <a:p>
            <a:pPr lvl="1" algn="just"/>
            <a:r>
              <a:rPr lang="en-US" sz="2600" dirty="0">
                <a:latin typeface="Arial" pitchFamily="34" charset="0"/>
                <a:cs typeface="Arial" pitchFamily="34" charset="0"/>
              </a:rPr>
              <a:t>Criminals taking advantage of high market demand for personal protection and hygiene products;</a:t>
            </a:r>
          </a:p>
          <a:p>
            <a:pPr lvl="1" algn="just"/>
            <a:r>
              <a:rPr lang="en-US" sz="2600" dirty="0"/>
              <a:t>Between February to April 2020, more than 150+ cases of counterfeit incidents had been reported including fake PPE kits, sanitizers, and masks</a:t>
            </a:r>
            <a:r>
              <a:rPr lang="en-US" sz="2600" dirty="0" smtClean="0"/>
              <a:t>.</a:t>
            </a:r>
          </a:p>
          <a:p>
            <a:pPr lvl="1" algn="just"/>
            <a:r>
              <a:rPr lang="en-US" sz="2400" dirty="0" smtClean="0"/>
              <a:t>Other key targets - Pharmaceuticals</a:t>
            </a:r>
            <a:r>
              <a:rPr lang="en-US" sz="2400" dirty="0"/>
              <a:t>, medical supplies, </a:t>
            </a:r>
            <a:r>
              <a:rPr lang="en-US" sz="2400" dirty="0" smtClean="0"/>
              <a:t>FMCG, tobacco &amp; </a:t>
            </a:r>
            <a:r>
              <a:rPr lang="en-US" sz="2400" dirty="0"/>
              <a:t>alcohol, which criminals frequently singled out before the </a:t>
            </a:r>
            <a:r>
              <a:rPr lang="en-US" sz="2400" dirty="0" smtClean="0"/>
              <a:t>pandemic</a:t>
            </a:r>
            <a:endParaRPr lang="en-US" sz="2600" dirty="0"/>
          </a:p>
          <a:p>
            <a:pPr algn="just"/>
            <a:r>
              <a:rPr lang="en-US" dirty="0" smtClean="0"/>
              <a:t>Closures </a:t>
            </a:r>
            <a:r>
              <a:rPr lang="en-US" dirty="0"/>
              <a:t>of </a:t>
            </a:r>
            <a:r>
              <a:rPr lang="en-US" dirty="0" smtClean="0"/>
              <a:t>businesses </a:t>
            </a:r>
            <a:r>
              <a:rPr lang="en-US" dirty="0"/>
              <a:t>and disruptions in </a:t>
            </a:r>
            <a:r>
              <a:rPr lang="en-US" dirty="0" smtClean="0"/>
              <a:t>transportation led </a:t>
            </a:r>
            <a:r>
              <a:rPr lang="en-US" dirty="0"/>
              <a:t>to </a:t>
            </a:r>
            <a:r>
              <a:rPr lang="en-US" dirty="0" smtClean="0"/>
              <a:t>distortions </a:t>
            </a:r>
            <a:r>
              <a:rPr lang="en-US" dirty="0"/>
              <a:t>in supply chains. </a:t>
            </a:r>
            <a:endParaRPr lang="en-US" dirty="0" smtClean="0"/>
          </a:p>
          <a:p>
            <a:pPr algn="just"/>
            <a:r>
              <a:rPr lang="en-US" dirty="0" smtClean="0"/>
              <a:t>Criminals took these as opportunity to </a:t>
            </a:r>
            <a:r>
              <a:rPr lang="en-US" dirty="0"/>
              <a:t>make illicit </a:t>
            </a:r>
            <a:r>
              <a:rPr lang="en-US" dirty="0" smtClean="0"/>
              <a:t>profits</a:t>
            </a:r>
          </a:p>
          <a:p>
            <a:pPr algn="just"/>
            <a:r>
              <a:rPr lang="en-US" dirty="0" smtClean="0"/>
              <a:t>Reacted </a:t>
            </a:r>
            <a:r>
              <a:rPr lang="en-US" dirty="0"/>
              <a:t>quickly to the crisis and have adapted their strategies</a:t>
            </a:r>
          </a:p>
          <a:p>
            <a:pPr algn="just"/>
            <a:endParaRPr lang="en-US" dirty="0" smtClean="0"/>
          </a:p>
          <a:p>
            <a:endParaRPr lang="en-US" dirty="0"/>
          </a:p>
        </p:txBody>
      </p:sp>
    </p:spTree>
    <p:extLst>
      <p:ext uri="{BB962C8B-B14F-4D97-AF65-F5344CB8AC3E}">
        <p14:creationId xmlns:p14="http://schemas.microsoft.com/office/powerpoint/2010/main" val="1105149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92500" lnSpcReduction="20000"/>
          </a:bodyPr>
          <a:lstStyle/>
          <a:p>
            <a:pPr algn="just"/>
            <a:r>
              <a:rPr lang="en-US" dirty="0" smtClean="0"/>
              <a:t>Officials </a:t>
            </a:r>
            <a:r>
              <a:rPr lang="en-US" dirty="0"/>
              <a:t>have highlighted a recent sharp increase in seizures of fake cigarettes, including seizures of containers filled with illicit cigarettes</a:t>
            </a:r>
            <a:r>
              <a:rPr lang="en-US" dirty="0" smtClean="0"/>
              <a:t>.. </a:t>
            </a:r>
            <a:r>
              <a:rPr lang="en-US" dirty="0"/>
              <a:t>,</a:t>
            </a:r>
          </a:p>
          <a:p>
            <a:pPr algn="just"/>
            <a:r>
              <a:rPr lang="en-US" dirty="0" smtClean="0"/>
              <a:t>the </a:t>
            </a:r>
            <a:r>
              <a:rPr lang="en-US" dirty="0"/>
              <a:t>evidence also points to strong growth in the trade and production of illicit alcohol, wine. </a:t>
            </a:r>
            <a:endParaRPr lang="en-US" dirty="0" smtClean="0"/>
          </a:p>
          <a:p>
            <a:pPr algn="just"/>
            <a:r>
              <a:rPr lang="en-US" dirty="0" smtClean="0"/>
              <a:t>Demand </a:t>
            </a:r>
            <a:r>
              <a:rPr lang="en-US" dirty="0"/>
              <a:t>for alcohol has remained relatively stable throughout the pandemic. </a:t>
            </a:r>
            <a:endParaRPr lang="en-US" dirty="0" smtClean="0"/>
          </a:p>
          <a:p>
            <a:pPr algn="just"/>
            <a:r>
              <a:rPr lang="en-US" dirty="0" smtClean="0"/>
              <a:t>This </a:t>
            </a:r>
            <a:r>
              <a:rPr lang="en-US" dirty="0"/>
              <a:t>gap between demand and supply is exploited by criminals who continue to supply counterfeit alcohol that is often </a:t>
            </a:r>
            <a:r>
              <a:rPr lang="en-US" dirty="0" smtClean="0"/>
              <a:t>substandard. </a:t>
            </a:r>
          </a:p>
          <a:p>
            <a:pPr algn="just"/>
            <a:r>
              <a:rPr lang="en-US" dirty="0" smtClean="0"/>
              <a:t>Enforcement </a:t>
            </a:r>
            <a:r>
              <a:rPr lang="en-US" dirty="0"/>
              <a:t>officials reported the forging of labels or production of inferior quality wine</a:t>
            </a:r>
            <a:r>
              <a:rPr lang="en-US" dirty="0" smtClean="0"/>
              <a:t>.</a:t>
            </a:r>
          </a:p>
          <a:p>
            <a:pPr algn="just"/>
            <a:r>
              <a:rPr lang="en-US" dirty="0"/>
              <a:t>Emergence of new routes for illicit trade, a boom in online environment and growth in counterfeiting</a:t>
            </a:r>
          </a:p>
          <a:p>
            <a:pPr algn="just"/>
            <a:r>
              <a:rPr lang="en-US" dirty="0"/>
              <a:t>Though too early to conclude the overall effect the pandemic on the illicit trade in fake goods. </a:t>
            </a:r>
          </a:p>
          <a:p>
            <a:pPr marL="0" indent="0" algn="just">
              <a:buNone/>
            </a:pPr>
            <a:endParaRPr lang="en-US" dirty="0" smtClean="0"/>
          </a:p>
          <a:p>
            <a:pPr algn="just"/>
            <a:endParaRPr lang="en-US" dirty="0"/>
          </a:p>
        </p:txBody>
      </p:sp>
    </p:spTree>
    <p:extLst>
      <p:ext uri="{BB962C8B-B14F-4D97-AF65-F5344CB8AC3E}">
        <p14:creationId xmlns:p14="http://schemas.microsoft.com/office/powerpoint/2010/main" val="1484680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533400"/>
          </a:xfrm>
        </p:spPr>
        <p:txBody>
          <a:bodyPr>
            <a:normAutofit fontScale="90000"/>
          </a:bodyPr>
          <a:lstStyle/>
          <a:p>
            <a:pPr algn="ctr"/>
            <a:r>
              <a:rPr lang="en-US" sz="3600" dirty="0" smtClean="0">
                <a:solidFill>
                  <a:srgbClr val="0070C0"/>
                </a:solidFill>
                <a:latin typeface="Arial" pitchFamily="34" charset="0"/>
                <a:cs typeface="Arial" pitchFamily="34" charset="0"/>
              </a:rPr>
              <a:t>Online </a:t>
            </a:r>
            <a:r>
              <a:rPr lang="en-IN" sz="3600" dirty="0" smtClean="0">
                <a:solidFill>
                  <a:srgbClr val="0070C0"/>
                </a:solidFill>
                <a:latin typeface="Arial" pitchFamily="34" charset="0"/>
                <a:cs typeface="Arial" pitchFamily="34" charset="0"/>
              </a:rPr>
              <a:t>Counterfeiting </a:t>
            </a:r>
            <a:endParaRPr lang="en-US" sz="3600" dirty="0"/>
          </a:p>
        </p:txBody>
      </p:sp>
      <p:sp>
        <p:nvSpPr>
          <p:cNvPr id="3" name="Content Placeholder 2"/>
          <p:cNvSpPr>
            <a:spLocks noGrp="1"/>
          </p:cNvSpPr>
          <p:nvPr>
            <p:ph idx="1"/>
          </p:nvPr>
        </p:nvSpPr>
        <p:spPr>
          <a:xfrm>
            <a:off x="0" y="762000"/>
            <a:ext cx="8153400" cy="5943600"/>
          </a:xfrm>
        </p:spPr>
        <p:txBody>
          <a:bodyPr>
            <a:normAutofit fontScale="62500" lnSpcReduction="20000"/>
          </a:bodyPr>
          <a:lstStyle/>
          <a:p>
            <a:pPr algn="just">
              <a:buFont typeface="Wingdings" pitchFamily="2" charset="2"/>
              <a:buChar char="Ø"/>
            </a:pPr>
            <a:r>
              <a:rPr lang="en-US" sz="2300" dirty="0" smtClean="0">
                <a:latin typeface="Arial" pitchFamily="34" charset="0"/>
                <a:cs typeface="Arial" pitchFamily="34" charset="0"/>
              </a:rPr>
              <a:t>Selling by third-party </a:t>
            </a:r>
            <a:r>
              <a:rPr lang="en-US" sz="2300" dirty="0" err="1" smtClean="0">
                <a:latin typeface="Arial" pitchFamily="34" charset="0"/>
                <a:cs typeface="Arial" pitchFamily="34" charset="0"/>
              </a:rPr>
              <a:t>unvetted</a:t>
            </a:r>
            <a:r>
              <a:rPr lang="en-US" sz="2300" dirty="0" smtClean="0">
                <a:latin typeface="Arial" pitchFamily="34" charset="0"/>
                <a:cs typeface="Arial" pitchFamily="34" charset="0"/>
              </a:rPr>
              <a:t> vendors from all over the world</a:t>
            </a:r>
          </a:p>
          <a:p>
            <a:pPr algn="just">
              <a:buFont typeface="Wingdings" pitchFamily="2" charset="2"/>
              <a:buChar char="Ø"/>
            </a:pPr>
            <a:endParaRPr lang="en-US" sz="2300" dirty="0" smtClean="0">
              <a:latin typeface="Arial" pitchFamily="34" charset="0"/>
              <a:cs typeface="Arial" pitchFamily="34" charset="0"/>
            </a:endParaRPr>
          </a:p>
          <a:p>
            <a:pPr algn="just">
              <a:buFont typeface="Wingdings" pitchFamily="2" charset="2"/>
              <a:buChar char="Ø"/>
            </a:pPr>
            <a:r>
              <a:rPr lang="en-US" sz="2300" dirty="0" smtClean="0">
                <a:latin typeface="Arial" pitchFamily="34" charset="0"/>
                <a:cs typeface="Arial" pitchFamily="34" charset="0"/>
              </a:rPr>
              <a:t>easy access to millions of potential customers</a:t>
            </a:r>
          </a:p>
          <a:p>
            <a:pPr algn="just">
              <a:buFont typeface="Wingdings" pitchFamily="2" charset="2"/>
              <a:buChar char="Ø"/>
            </a:pPr>
            <a:endParaRPr lang="en-US" sz="2300" dirty="0" smtClean="0">
              <a:latin typeface="Arial" pitchFamily="34" charset="0"/>
              <a:cs typeface="Arial" pitchFamily="34" charset="0"/>
            </a:endParaRPr>
          </a:p>
          <a:p>
            <a:pPr algn="just">
              <a:buFont typeface="Wingdings" pitchFamily="2" charset="2"/>
              <a:buChar char="Ø"/>
            </a:pPr>
            <a:r>
              <a:rPr lang="en-US" sz="2300" dirty="0" smtClean="0">
                <a:latin typeface="Arial" pitchFamily="34" charset="0"/>
                <a:cs typeface="Arial" pitchFamily="34" charset="0"/>
              </a:rPr>
              <a:t>Study by the US Government Accountability Office in 2018 - about 40 percent of samples bought on popular e-commerce websites were fake.</a:t>
            </a:r>
          </a:p>
          <a:p>
            <a:pPr algn="just">
              <a:buFont typeface="Wingdings" pitchFamily="2" charset="2"/>
              <a:buChar char="Ø"/>
            </a:pPr>
            <a:endParaRPr lang="en-US" sz="2300" dirty="0" smtClean="0">
              <a:latin typeface="Arial" pitchFamily="34" charset="0"/>
              <a:cs typeface="Arial" pitchFamily="34" charset="0"/>
            </a:endParaRPr>
          </a:p>
          <a:p>
            <a:pPr algn="just">
              <a:buFont typeface="Wingdings" pitchFamily="2" charset="2"/>
              <a:buChar char="Ø"/>
            </a:pPr>
            <a:r>
              <a:rPr lang="en-US" sz="2300" dirty="0" smtClean="0">
                <a:latin typeface="Arial" pitchFamily="34" charset="0"/>
                <a:cs typeface="Arial" pitchFamily="34" charset="0"/>
              </a:rPr>
              <a:t>Counterfeit in underground grey markets for a mere fraction of the price of an authentic product,</a:t>
            </a:r>
          </a:p>
          <a:p>
            <a:pPr algn="just">
              <a:buFont typeface="Wingdings" pitchFamily="2" charset="2"/>
              <a:buChar char="Ø"/>
            </a:pPr>
            <a:endParaRPr lang="en-US" sz="2300" dirty="0" smtClean="0">
              <a:latin typeface="Arial" pitchFamily="34" charset="0"/>
              <a:cs typeface="Arial" pitchFamily="34" charset="0"/>
            </a:endParaRPr>
          </a:p>
          <a:p>
            <a:pPr algn="just">
              <a:buFont typeface="Wingdings" pitchFamily="2" charset="2"/>
              <a:buChar char="Ø"/>
            </a:pPr>
            <a:r>
              <a:rPr lang="en-US" sz="2300" dirty="0" smtClean="0">
                <a:latin typeface="Arial" pitchFamily="34" charset="0"/>
                <a:cs typeface="Arial" pitchFamily="34" charset="0"/>
              </a:rPr>
              <a:t>Whereas on popular e-commerce marketplaces, consumers presume they buying authentic at almost full price, but instead, are duped into purchasing counterfeit goods</a:t>
            </a:r>
          </a:p>
          <a:p>
            <a:pPr algn="just">
              <a:buFont typeface="Wingdings" pitchFamily="2" charset="2"/>
              <a:buChar char="Ø"/>
            </a:pPr>
            <a:endParaRPr lang="en-US" sz="2300" dirty="0" smtClean="0">
              <a:latin typeface="Arial" pitchFamily="34" charset="0"/>
              <a:cs typeface="Arial" pitchFamily="34" charset="0"/>
            </a:endParaRPr>
          </a:p>
          <a:p>
            <a:pPr algn="just">
              <a:buFont typeface="Wingdings" pitchFamily="2" charset="2"/>
              <a:buChar char="Ø"/>
            </a:pPr>
            <a:r>
              <a:rPr lang="en-US" sz="2300" dirty="0" smtClean="0">
                <a:latin typeface="Arial" pitchFamily="34" charset="0"/>
                <a:cs typeface="Arial" pitchFamily="34" charset="0"/>
              </a:rPr>
              <a:t>Consumers compromising personal information</a:t>
            </a:r>
          </a:p>
          <a:p>
            <a:pPr algn="just">
              <a:buFont typeface="Wingdings" pitchFamily="2" charset="2"/>
              <a:buChar char="Ø"/>
            </a:pPr>
            <a:endParaRPr lang="en-US" sz="2300" dirty="0" smtClean="0">
              <a:latin typeface="Arial" pitchFamily="34" charset="0"/>
              <a:cs typeface="Arial" pitchFamily="34" charset="0"/>
            </a:endParaRPr>
          </a:p>
          <a:p>
            <a:pPr algn="just"/>
            <a:r>
              <a:rPr lang="en-US" sz="2300" dirty="0">
                <a:latin typeface="Arial" panose="020B0604020202020204" pitchFamily="34" charset="0"/>
                <a:cs typeface="Arial" panose="020B0604020202020204" pitchFamily="34" charset="0"/>
              </a:rPr>
              <a:t>Now, e-commerce has become the ‘general store’ for everyone’s needs, </a:t>
            </a:r>
            <a:endParaRPr lang="en-US" sz="2300" dirty="0" smtClean="0">
              <a:latin typeface="Arial" panose="020B0604020202020204" pitchFamily="34" charset="0"/>
              <a:cs typeface="Arial" panose="020B0604020202020204" pitchFamily="34" charset="0"/>
            </a:endParaRPr>
          </a:p>
          <a:p>
            <a:pPr algn="just"/>
            <a:endParaRPr lang="en-US" sz="2300" dirty="0">
              <a:latin typeface="Arial" panose="020B0604020202020204" pitchFamily="34" charset="0"/>
              <a:cs typeface="Arial" panose="020B0604020202020204" pitchFamily="34" charset="0"/>
            </a:endParaRPr>
          </a:p>
          <a:p>
            <a:pPr algn="just"/>
            <a:r>
              <a:rPr lang="en-US" sz="2300" dirty="0">
                <a:latin typeface="Arial" panose="020B0604020202020204" pitchFamily="34" charset="0"/>
                <a:cs typeface="Arial" panose="020B0604020202020204" pitchFamily="34" charset="0"/>
              </a:rPr>
              <a:t>Shoppers may not even </a:t>
            </a:r>
            <a:r>
              <a:rPr lang="en-US" sz="2300" dirty="0" smtClean="0">
                <a:latin typeface="Arial" panose="020B0604020202020204" pitchFamily="34" charset="0"/>
                <a:cs typeface="Arial" panose="020B0604020202020204" pitchFamily="34" charset="0"/>
              </a:rPr>
              <a:t>aware </a:t>
            </a:r>
            <a:r>
              <a:rPr lang="en-US" sz="2300" dirty="0">
                <a:latin typeface="Arial" panose="020B0604020202020204" pitchFamily="34" charset="0"/>
                <a:cs typeface="Arial" panose="020B0604020202020204" pitchFamily="34" charset="0"/>
              </a:rPr>
              <a:t>of </a:t>
            </a:r>
            <a:r>
              <a:rPr lang="en-US" sz="2300" dirty="0" smtClean="0">
                <a:latin typeface="Arial" panose="020B0604020202020204" pitchFamily="34" charset="0"/>
                <a:cs typeface="Arial" panose="020B0604020202020204" pitchFamily="34" charset="0"/>
              </a:rPr>
              <a:t>seller’s </a:t>
            </a:r>
            <a:r>
              <a:rPr lang="en-US" sz="2300" dirty="0">
                <a:latin typeface="Arial" panose="020B0604020202020204" pitchFamily="34" charset="0"/>
                <a:cs typeface="Arial" panose="020B0604020202020204" pitchFamily="34" charset="0"/>
              </a:rPr>
              <a:t>identity or whether </a:t>
            </a:r>
            <a:r>
              <a:rPr lang="en-US" sz="2300" dirty="0" smtClean="0">
                <a:latin typeface="Arial" panose="020B0604020202020204" pitchFamily="34" charset="0"/>
                <a:cs typeface="Arial" panose="020B0604020202020204" pitchFamily="34" charset="0"/>
              </a:rPr>
              <a:t>goods they </a:t>
            </a:r>
            <a:r>
              <a:rPr lang="en-US" sz="2300" dirty="0">
                <a:latin typeface="Arial" panose="020B0604020202020204" pitchFamily="34" charset="0"/>
                <a:cs typeface="Arial" panose="020B0604020202020204" pitchFamily="34" charset="0"/>
              </a:rPr>
              <a:t>are buying are </a:t>
            </a:r>
            <a:r>
              <a:rPr lang="en-US" sz="2300" dirty="0" smtClean="0">
                <a:latin typeface="Arial" panose="020B0604020202020204" pitchFamily="34" charset="0"/>
                <a:cs typeface="Arial" panose="020B0604020202020204" pitchFamily="34" charset="0"/>
              </a:rPr>
              <a:t>genuine</a:t>
            </a:r>
          </a:p>
          <a:p>
            <a:pPr algn="just"/>
            <a:endParaRPr lang="en-US" sz="2300" dirty="0">
              <a:latin typeface="Arial" panose="020B0604020202020204" pitchFamily="34" charset="0"/>
              <a:cs typeface="Arial" panose="020B0604020202020204" pitchFamily="34" charset="0"/>
            </a:endParaRPr>
          </a:p>
          <a:p>
            <a:pPr algn="just"/>
            <a:r>
              <a:rPr lang="en-US" sz="2300" dirty="0">
                <a:latin typeface="Arial" panose="020B0604020202020204" pitchFamily="34" charset="0"/>
                <a:cs typeface="Arial" panose="020B0604020202020204" pitchFamily="34" charset="0"/>
              </a:rPr>
              <a:t>Even photographs of goods on websites are often stolen from the brand owner’s website. </a:t>
            </a:r>
            <a:endParaRPr lang="en-US" sz="2300" dirty="0" smtClean="0">
              <a:latin typeface="Arial" panose="020B0604020202020204" pitchFamily="34" charset="0"/>
              <a:cs typeface="Arial" panose="020B0604020202020204" pitchFamily="34" charset="0"/>
            </a:endParaRPr>
          </a:p>
          <a:p>
            <a:pPr algn="just"/>
            <a:endParaRPr lang="en-US" sz="2300" dirty="0">
              <a:latin typeface="Arial" panose="020B0604020202020204" pitchFamily="34" charset="0"/>
              <a:cs typeface="Arial" panose="020B0604020202020204" pitchFamily="34" charset="0"/>
            </a:endParaRPr>
          </a:p>
          <a:p>
            <a:pPr algn="just"/>
            <a:r>
              <a:rPr lang="en-US" sz="2300" dirty="0">
                <a:latin typeface="Arial" panose="020B0604020202020204" pitchFamily="34" charset="0"/>
                <a:cs typeface="Arial" panose="020B0604020202020204" pitchFamily="34" charset="0"/>
              </a:rPr>
              <a:t>Counterfeiters can also easily and anonymously accept credit card transactions from across the globe and later use consumers’ collected data to commit identity theft. </a:t>
            </a:r>
            <a:endParaRPr lang="en-US" sz="2300" dirty="0" smtClean="0">
              <a:latin typeface="Arial" panose="020B0604020202020204" pitchFamily="34" charset="0"/>
              <a:cs typeface="Arial" panose="020B0604020202020204" pitchFamily="34" charset="0"/>
            </a:endParaRPr>
          </a:p>
          <a:p>
            <a:pPr algn="just"/>
            <a:endParaRPr lang="en-US" sz="2300" dirty="0">
              <a:latin typeface="Arial" panose="020B0604020202020204" pitchFamily="34" charset="0"/>
              <a:cs typeface="Arial" panose="020B0604020202020204" pitchFamily="34" charset="0"/>
            </a:endParaRPr>
          </a:p>
          <a:p>
            <a:pPr algn="just"/>
            <a:r>
              <a:rPr lang="en-US" sz="2300" dirty="0">
                <a:latin typeface="Arial" panose="020B0604020202020204" pitchFamily="34" charset="0"/>
                <a:cs typeface="Arial" panose="020B0604020202020204" pitchFamily="34" charset="0"/>
              </a:rPr>
              <a:t>Protecting consumers from online fraud has been challenging. </a:t>
            </a:r>
          </a:p>
          <a:p>
            <a:pPr algn="just">
              <a:buFont typeface="Wingdings" pitchFamily="2" charset="2"/>
              <a:buChar char="Ø"/>
            </a:pPr>
            <a:endParaRPr lang="en-US" sz="2400" dirty="0" smtClean="0">
              <a:latin typeface="Arial" pitchFamily="34" charset="0"/>
              <a:cs typeface="Arial" pitchFamily="34" charset="0"/>
            </a:endParaRPr>
          </a:p>
          <a:p>
            <a:pPr algn="just">
              <a:buFont typeface="Wingdings" pitchFamily="2" charset="2"/>
              <a:buChar char="Ø"/>
            </a:pPr>
            <a:endParaRPr lang="en-US" sz="2400" dirty="0" smtClean="0">
              <a:latin typeface="Arial" pitchFamily="34" charset="0"/>
              <a:cs typeface="Arial" pitchFamily="34" charset="0"/>
            </a:endParaRPr>
          </a:p>
          <a:p>
            <a:pPr algn="just"/>
            <a:endParaRPr lang="en-US" sz="2400" dirty="0" smtClean="0">
              <a:latin typeface="Arial" pitchFamily="34" charset="0"/>
              <a:cs typeface="Arial" pitchFamily="34" charset="0"/>
            </a:endParaRPr>
          </a:p>
          <a:p>
            <a:pPr algn="just"/>
            <a:endParaRPr lang="en-US" sz="2400" dirty="0" smtClean="0">
              <a:latin typeface="Arial" pitchFamily="34" charset="0"/>
              <a:cs typeface="Arial" pitchFamily="34" charset="0"/>
            </a:endParaRPr>
          </a:p>
          <a:p>
            <a:pPr algn="just"/>
            <a:endParaRPr lang="en-US" sz="2400" dirty="0">
              <a:latin typeface="Arial" pitchFamily="34" charset="0"/>
              <a:cs typeface="Arial" pitchFamily="34" charset="0"/>
            </a:endParaRPr>
          </a:p>
        </p:txBody>
      </p:sp>
    </p:spTree>
    <p:extLst>
      <p:ext uri="{BB962C8B-B14F-4D97-AF65-F5344CB8AC3E}">
        <p14:creationId xmlns:p14="http://schemas.microsoft.com/office/powerpoint/2010/main" val="115669868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2707"/>
            <a:ext cx="7239000" cy="5273029"/>
          </a:xfrm>
        </p:spPr>
        <p:txBody>
          <a:bodyPr>
            <a:normAutofit fontScale="40000" lnSpcReduction="20000"/>
          </a:bodyPr>
          <a:lstStyle/>
          <a:p>
            <a:pPr algn="just">
              <a:buFont typeface="Wingdings" pitchFamily="2" charset="2"/>
              <a:buChar char="Ø"/>
            </a:pPr>
            <a:endParaRPr lang="en-US" sz="2000" dirty="0" smtClean="0"/>
          </a:p>
          <a:p>
            <a:pPr algn="just">
              <a:buFont typeface="Wingdings" pitchFamily="2" charset="2"/>
              <a:buChar char="Ø"/>
            </a:pPr>
            <a:r>
              <a:rPr lang="en-US" sz="5600" dirty="0" smtClean="0">
                <a:latin typeface="Arial" pitchFamily="34" charset="0"/>
                <a:cs typeface="Arial" pitchFamily="34" charset="0"/>
              </a:rPr>
              <a:t>Factors influencing product rankings</a:t>
            </a:r>
          </a:p>
          <a:p>
            <a:pPr algn="just">
              <a:buFont typeface="Wingdings" pitchFamily="2" charset="2"/>
              <a:buChar char="Ø"/>
            </a:pPr>
            <a:endParaRPr lang="en-US" sz="5600" dirty="0" smtClean="0">
              <a:latin typeface="Arial" pitchFamily="34" charset="0"/>
              <a:cs typeface="Arial" pitchFamily="34" charset="0"/>
            </a:endParaRPr>
          </a:p>
          <a:p>
            <a:pPr algn="just">
              <a:buFont typeface="Wingdings" pitchFamily="2" charset="2"/>
              <a:buChar char="Ø"/>
            </a:pPr>
            <a:r>
              <a:rPr lang="en-US" sz="5600" dirty="0" smtClean="0">
                <a:latin typeface="Arial" pitchFamily="34" charset="0"/>
                <a:cs typeface="Arial" pitchFamily="34" charset="0"/>
              </a:rPr>
              <a:t>Lack of redress for account suspensions, de-listings</a:t>
            </a:r>
          </a:p>
          <a:p>
            <a:pPr algn="just">
              <a:buFont typeface="Wingdings" pitchFamily="2" charset="2"/>
              <a:buChar char="Ø"/>
            </a:pPr>
            <a:endParaRPr lang="en-US" sz="5600" dirty="0" smtClean="0">
              <a:latin typeface="Arial" pitchFamily="34" charset="0"/>
              <a:cs typeface="Arial" pitchFamily="34" charset="0"/>
            </a:endParaRPr>
          </a:p>
          <a:p>
            <a:pPr algn="just">
              <a:buFont typeface="Wingdings" pitchFamily="2" charset="2"/>
              <a:buChar char="Ø"/>
            </a:pPr>
            <a:r>
              <a:rPr lang="en-US" sz="5600" dirty="0">
                <a:latin typeface="Arial" pitchFamily="34" charset="0"/>
                <a:cs typeface="Arial" pitchFamily="34" charset="0"/>
              </a:rPr>
              <a:t>Non review /revision of Policies to minimize  infringements</a:t>
            </a:r>
          </a:p>
          <a:p>
            <a:pPr algn="just">
              <a:buFont typeface="Wingdings" pitchFamily="2" charset="2"/>
              <a:buChar char="Ø"/>
            </a:pPr>
            <a:endParaRPr lang="en-US" sz="5600" dirty="0">
              <a:latin typeface="Arial" pitchFamily="34" charset="0"/>
              <a:cs typeface="Arial" pitchFamily="34" charset="0"/>
            </a:endParaRPr>
          </a:p>
          <a:p>
            <a:pPr algn="just">
              <a:buFont typeface="Wingdings" pitchFamily="2" charset="2"/>
              <a:buChar char="Ø"/>
            </a:pPr>
            <a:r>
              <a:rPr lang="en-US" sz="5600" dirty="0">
                <a:latin typeface="Arial" pitchFamily="34" charset="0"/>
                <a:cs typeface="Arial" pitchFamily="34" charset="0"/>
              </a:rPr>
              <a:t>Lack of transparency / cumbersome process of disputes resolution</a:t>
            </a:r>
          </a:p>
          <a:p>
            <a:pPr algn="just">
              <a:buFont typeface="Wingdings" pitchFamily="2" charset="2"/>
              <a:buChar char="Ø"/>
            </a:pPr>
            <a:endParaRPr lang="en-US" sz="5600" dirty="0" smtClean="0">
              <a:latin typeface="Arial" pitchFamily="34" charset="0"/>
              <a:cs typeface="Arial" pitchFamily="34" charset="0"/>
            </a:endParaRPr>
          </a:p>
          <a:p>
            <a:pPr algn="just">
              <a:buFont typeface="Wingdings" pitchFamily="2" charset="2"/>
              <a:buChar char="Ø"/>
            </a:pPr>
            <a:r>
              <a:rPr lang="en-US" sz="5600" dirty="0" smtClean="0">
                <a:latin typeface="Arial" pitchFamily="34" charset="0"/>
                <a:cs typeface="Arial" pitchFamily="34" charset="0"/>
              </a:rPr>
              <a:t>Marketplace operators need to take concrete steps to vet:</a:t>
            </a:r>
          </a:p>
          <a:p>
            <a:pPr lvl="1" algn="just">
              <a:buFont typeface="Wingdings" pitchFamily="2" charset="2"/>
              <a:buChar char="Ø"/>
            </a:pPr>
            <a:r>
              <a:rPr lang="en-US" sz="5600" dirty="0" smtClean="0">
                <a:latin typeface="Arial" pitchFamily="34" charset="0"/>
                <a:cs typeface="Arial" pitchFamily="34" charset="0"/>
              </a:rPr>
              <a:t>the supply chains, </a:t>
            </a:r>
          </a:p>
          <a:p>
            <a:pPr lvl="1" algn="just">
              <a:buFont typeface="Wingdings" pitchFamily="2" charset="2"/>
              <a:buChar char="Ø"/>
            </a:pPr>
            <a:r>
              <a:rPr lang="en-US" sz="5600" dirty="0" smtClean="0">
                <a:latin typeface="Arial" pitchFamily="34" charset="0"/>
                <a:cs typeface="Arial" pitchFamily="34" charset="0"/>
              </a:rPr>
              <a:t>the suppliers </a:t>
            </a:r>
          </a:p>
          <a:p>
            <a:pPr lvl="1" algn="just">
              <a:buFont typeface="Wingdings" pitchFamily="2" charset="2"/>
              <a:buChar char="Ø"/>
            </a:pPr>
            <a:r>
              <a:rPr lang="en-US" sz="5600" dirty="0" smtClean="0">
                <a:latin typeface="Arial" pitchFamily="34" charset="0"/>
                <a:cs typeface="Arial" pitchFamily="34" charset="0"/>
              </a:rPr>
              <a:t>authenticity of their products</a:t>
            </a:r>
          </a:p>
          <a:p>
            <a:pPr lvl="1" algn="just">
              <a:buFont typeface="Wingdings" pitchFamily="2" charset="2"/>
              <a:buChar char="Ø"/>
            </a:pPr>
            <a:endParaRPr lang="en-US" sz="3200" dirty="0" smtClean="0">
              <a:latin typeface="Arial" pitchFamily="34" charset="0"/>
              <a:cs typeface="Arial" pitchFamily="34" charset="0"/>
            </a:endParaRPr>
          </a:p>
          <a:p>
            <a:endParaRPr lang="en-US" dirty="0"/>
          </a:p>
        </p:txBody>
      </p:sp>
      <p:sp>
        <p:nvSpPr>
          <p:cNvPr id="4" name="TextBox 3"/>
          <p:cNvSpPr txBox="1"/>
          <p:nvPr/>
        </p:nvSpPr>
        <p:spPr>
          <a:xfrm>
            <a:off x="152400" y="228600"/>
            <a:ext cx="7848600" cy="954107"/>
          </a:xfrm>
          <a:prstGeom prst="rect">
            <a:avLst/>
          </a:prstGeom>
          <a:noFill/>
        </p:spPr>
        <p:txBody>
          <a:bodyPr wrap="square" rtlCol="0">
            <a:spAutoFit/>
          </a:bodyPr>
          <a:lstStyle/>
          <a:p>
            <a:pPr algn="ctr">
              <a:spcBef>
                <a:spcPct val="0"/>
              </a:spcBef>
            </a:pPr>
            <a:r>
              <a:rPr lang="en-US" sz="2800" b="1" cap="all" dirty="0" smtClean="0">
                <a:ln w="500">
                  <a:solidFill>
                    <a:schemeClr val="tx2">
                      <a:shade val="20000"/>
                      <a:satMod val="120000"/>
                    </a:schemeClr>
                  </a:solidFill>
                </a:ln>
                <a:solidFill>
                  <a:srgbClr val="0070C0"/>
                </a:solidFill>
                <a:latin typeface="Arial" pitchFamily="34" charset="0"/>
                <a:ea typeface="+mj-ea"/>
                <a:cs typeface="Arial" pitchFamily="34" charset="0"/>
              </a:rPr>
              <a:t>Growth in Online Counterfeiting  Factors  &amp; Challenges </a:t>
            </a:r>
          </a:p>
        </p:txBody>
      </p:sp>
    </p:spTree>
    <p:extLst>
      <p:ext uri="{BB962C8B-B14F-4D97-AF65-F5344CB8AC3E}">
        <p14:creationId xmlns:p14="http://schemas.microsoft.com/office/powerpoint/2010/main" val="2776995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ow To Separate The Original and Fake Products!"/>
          <p:cNvPicPr>
            <a:picLocks noChangeAspect="1" noChangeArrowheads="1"/>
          </p:cNvPicPr>
          <p:nvPr/>
        </p:nvPicPr>
        <p:blipFill>
          <a:blip r:embed="rId2" cstate="print"/>
          <a:srcRect/>
          <a:stretch>
            <a:fillRect/>
          </a:stretch>
        </p:blipFill>
        <p:spPr bwMode="auto">
          <a:xfrm>
            <a:off x="0" y="0"/>
            <a:ext cx="8153400"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Fake Rolex vs Genuine Rolex: Here's What To Look For! - YouTube"/>
          <p:cNvPicPr>
            <a:picLocks noChangeAspect="1" noChangeArrowheads="1"/>
          </p:cNvPicPr>
          <p:nvPr/>
        </p:nvPicPr>
        <p:blipFill>
          <a:blip r:embed="rId2" cstate="print"/>
          <a:srcRect/>
          <a:stretch>
            <a:fillRect/>
          </a:stretch>
        </p:blipFill>
        <p:spPr bwMode="auto">
          <a:xfrm>
            <a:off x="0" y="0"/>
            <a:ext cx="8153400" cy="6858001"/>
          </a:xfrm>
          <a:prstGeom prst="rect">
            <a:avLst/>
          </a:prstGeom>
          <a:noFill/>
        </p:spPr>
      </p:pic>
      <p:pic>
        <p:nvPicPr>
          <p:cNvPr id="53250" name="Picture 2" descr="Counterfeit - Wikipedia"/>
          <p:cNvPicPr>
            <a:picLocks noChangeAspect="1" noChangeArrowheads="1"/>
          </p:cNvPicPr>
          <p:nvPr/>
        </p:nvPicPr>
        <p:blipFill>
          <a:blip r:embed="rId3" cstate="print"/>
          <a:srcRect/>
          <a:stretch>
            <a:fillRect/>
          </a:stretch>
        </p:blipFill>
        <p:spPr bwMode="auto">
          <a:xfrm>
            <a:off x="0" y="0"/>
            <a:ext cx="8191500" cy="6781800"/>
          </a:xfrm>
          <a:prstGeom prst="rect">
            <a:avLst/>
          </a:prstGeom>
          <a:noFill/>
        </p:spPr>
      </p:pic>
      <p:sp>
        <p:nvSpPr>
          <p:cNvPr id="8" name="Text Placeholder 7"/>
          <p:cNvSpPr>
            <a:spLocks noGrp="1"/>
          </p:cNvSpPr>
          <p:nvPr>
            <p:ph type="body" sz="half" idx="2"/>
          </p:nvPr>
        </p:nvSpPr>
        <p:spPr>
          <a:xfrm>
            <a:off x="5389098" y="6477000"/>
            <a:ext cx="3429000" cy="228600"/>
          </a:xfrm>
        </p:spPr>
        <p:txBody>
          <a:bodyPr/>
          <a:lstStyle/>
          <a:p>
            <a:r>
              <a:rPr lang="en-US" dirty="0" smtClean="0"/>
              <a:t>Picture credit – Wikipedia (Counterfeit)</a:t>
            </a:r>
            <a:endParaRPr lang="en-US"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1213</TotalTime>
  <Words>1949</Words>
  <Application>Microsoft Office PowerPoint</Application>
  <PresentationFormat>On-screen Show (4:3)</PresentationFormat>
  <Paragraphs>282</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Trebuchet MS</vt:lpstr>
      <vt:lpstr>Wingdings</vt:lpstr>
      <vt:lpstr>Wingdings 2</vt:lpstr>
      <vt:lpstr>Opulent</vt:lpstr>
      <vt:lpstr>Anti-counterfeiting and Brand Protection</vt:lpstr>
      <vt:lpstr>  </vt:lpstr>
      <vt:lpstr>Source - “The State of Counterfeiting In India – 2020- - A report by The Authentication Solution Providers’ Association (ASPA)</vt:lpstr>
      <vt:lpstr>Counterfeiting during CoVID19</vt:lpstr>
      <vt:lpstr>PowerPoint Presentation</vt:lpstr>
      <vt:lpstr>Online Counterfeiting </vt:lpstr>
      <vt:lpstr>PowerPoint Presentation</vt:lpstr>
      <vt:lpstr>PowerPoint Presentation</vt:lpstr>
      <vt:lpstr>PowerPoint Presentation</vt:lpstr>
      <vt:lpstr>PowerPoint Presentation</vt:lpstr>
      <vt:lpstr>PowerPoint Presentation</vt:lpstr>
      <vt:lpstr>Case Study – HP India   (source -  the free press journal) </vt:lpstr>
      <vt:lpstr>PowerPoint Presentation</vt:lpstr>
      <vt:lpstr>Strategy for Beginners </vt:lpstr>
      <vt:lpstr>PowerPoint Presentation</vt:lpstr>
      <vt:lpstr>PowerPoint Presentation</vt:lpstr>
      <vt:lpstr>PowerPoint Presentation</vt:lpstr>
      <vt:lpstr>PowerPoint Presentation</vt:lpstr>
      <vt:lpstr>Image courtesy :https://www.google.com/imgres?imgurl=https%3A%2F%2Fswaritadvisors.com%2Fblog%2Fwp-content%2Fuploads%2F2021%2F12%2FStarbucks-vs.-Sardarbuksh.jpg&amp;imgrefurl=https%3A%2F%2Fswaritadvisors.com%2Fblog%2Ftrademark-dispute-between-starbucks-vs-sardarbuksh%2F&amp;tbnid=BG6kubpAfoFlFM&amp;vet=12ahUKEwiHvYHP0K39AhVmlNgFHZCgD1QQMyhPegQIARB3..i&amp;docid=Wfu08ZfhWjsh0M&amp;w=670&amp;h=352&amp;q=latest%20brand%20protection%20case%20study&amp;ved=2ahUKEwiHvYHP0K39AhVmlNgFHZCgD1QQMyhPegQIARB3</vt:lpstr>
      <vt:lpstr>PowerPoint Presentation</vt:lpstr>
      <vt:lpstr>PowerPoint Presentation</vt:lpstr>
      <vt:lpstr>PowerPoint Presentation</vt:lpstr>
      <vt:lpstr>PowerPoint Presentation</vt:lpstr>
      <vt:lpstr>Legal / Enforcement actions IN INDIA </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nimaiverma</dc:creator>
  <cp:lastModifiedBy>Gambhir Sameet</cp:lastModifiedBy>
  <cp:revision>169</cp:revision>
  <dcterms:created xsi:type="dcterms:W3CDTF">2021-01-15T10:15:48Z</dcterms:created>
  <dcterms:modified xsi:type="dcterms:W3CDTF">2023-02-24T08:18:39Z</dcterms:modified>
</cp:coreProperties>
</file>